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1" r:id="rId15"/>
    <p:sldId id="267" r:id="rId16"/>
    <p:sldId id="263" r:id="rId17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3" autoAdjust="0"/>
    <p:restoredTop sz="98221" autoAdjust="0"/>
  </p:normalViewPr>
  <p:slideViewPr>
    <p:cSldViewPr snapToGrid="0" snapToObjects="1">
      <p:cViewPr>
        <p:scale>
          <a:sx n="100" d="100"/>
          <a:sy n="100" d="100"/>
        </p:scale>
        <p:origin x="-1568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285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CD46C-3AC9-BE4B-82BF-EA60246471D2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9C7E7-199F-AA4D-B214-EB8BEE6EBE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561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9C7E7-199F-AA4D-B214-EB8BEE6EBEDA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53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884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969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443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552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832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347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0052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677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089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44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520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364C9-6049-9549-A174-9B418F7457E8}" type="datetimeFigureOut">
              <a:rPr lang="nb-NO" smtClean="0"/>
              <a:t>27.05.19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06601-385B-B84C-9244-68265C0119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4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post@vesterlen.no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vesterlen.no/progra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qSIiTjoLzw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youtu.be/4n4tFmG7ty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post@vesterlen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3784600" y="2528064"/>
            <a:ext cx="5359399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278224" y="2671568"/>
            <a:ext cx="4704909" cy="622107"/>
          </a:xfrm>
        </p:spPr>
        <p:txBody>
          <a:bodyPr>
            <a:noAutofit/>
          </a:bodyPr>
          <a:lstStyle/>
          <a:p>
            <a:pPr algn="l"/>
            <a:r>
              <a:rPr lang="nb-NO" sz="2400" dirty="0" smtClean="0"/>
              <a:t>Infopakke </a:t>
            </a:r>
            <a:r>
              <a:rPr lang="nb-NO" sz="2400" dirty="0" smtClean="0">
                <a:solidFill>
                  <a:srgbClr val="0000FF"/>
                </a:solidFill>
              </a:rPr>
              <a:t>pr.18.mai</a:t>
            </a:r>
            <a:endParaRPr lang="nb-NO" sz="2400" dirty="0">
              <a:solidFill>
                <a:srgbClr val="0000FF"/>
              </a:solidFill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4064000" y="3293675"/>
            <a:ext cx="48267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NÅR: 		</a:t>
            </a:r>
            <a:r>
              <a:rPr lang="nb-NO" sz="1600" dirty="0" smtClean="0"/>
              <a:t>Stab (frivillig) fra torsdag 20.juni</a:t>
            </a:r>
          </a:p>
          <a:p>
            <a:r>
              <a:rPr lang="nb-NO" sz="1600" dirty="0"/>
              <a:t>	</a:t>
            </a:r>
            <a:r>
              <a:rPr lang="nb-NO" sz="1600" dirty="0" smtClean="0"/>
              <a:t>	</a:t>
            </a:r>
            <a:r>
              <a:rPr lang="nb-NO" sz="1600" dirty="0" smtClean="0">
                <a:solidFill>
                  <a:srgbClr val="FF0000"/>
                </a:solidFill>
              </a:rPr>
              <a:t>Patruljeførere og utstyr fredag 21.juni</a:t>
            </a:r>
          </a:p>
          <a:p>
            <a:r>
              <a:rPr lang="nb-NO" sz="1600" dirty="0" smtClean="0"/>
              <a:t> </a:t>
            </a:r>
            <a:r>
              <a:rPr lang="nb-NO" sz="1600" dirty="0"/>
              <a:t>	</a:t>
            </a:r>
            <a:r>
              <a:rPr lang="nb-NO" sz="1600" dirty="0" smtClean="0"/>
              <a:t>	Alle andre </a:t>
            </a:r>
            <a:r>
              <a:rPr lang="nb-NO" sz="1600" dirty="0"/>
              <a:t>l</a:t>
            </a:r>
            <a:r>
              <a:rPr lang="nb-NO" sz="1600" dirty="0" smtClean="0"/>
              <a:t>ørdag 22 – lørdag 29.juni 2019</a:t>
            </a:r>
          </a:p>
          <a:p>
            <a:endParaRPr lang="nb-NO" sz="1200" dirty="0" smtClean="0"/>
          </a:p>
          <a:p>
            <a:r>
              <a:rPr lang="nb-NO" sz="1200" dirty="0" smtClean="0"/>
              <a:t>Info:		Ivar A. Nøttestad, tlf. 950 31 101 </a:t>
            </a:r>
            <a:r>
              <a:rPr lang="nb-NO" sz="1200" dirty="0" err="1" smtClean="0">
                <a:hlinkClick r:id="rId2"/>
              </a:rPr>
              <a:t>post@vesterlen.no</a:t>
            </a:r>
            <a:endParaRPr lang="nb-NO" sz="1200" dirty="0"/>
          </a:p>
          <a:p>
            <a:r>
              <a:rPr lang="nb-NO" sz="1200" dirty="0" smtClean="0"/>
              <a:t>Leirsjef</a:t>
            </a:r>
            <a:r>
              <a:rPr lang="nb-NO" sz="1200" dirty="0"/>
              <a:t>	</a:t>
            </a:r>
            <a:r>
              <a:rPr lang="nb-NO" sz="1200" dirty="0" smtClean="0"/>
              <a:t>	Eve Nordvall</a:t>
            </a:r>
          </a:p>
          <a:p>
            <a:r>
              <a:rPr lang="nb-NO" sz="1200" dirty="0" smtClean="0"/>
              <a:t>Teknisk	Trond Haugland</a:t>
            </a:r>
          </a:p>
          <a:p>
            <a:r>
              <a:rPr lang="nb-NO" sz="1200" dirty="0" smtClean="0"/>
              <a:t>Beredskap	Ole Sletten</a:t>
            </a:r>
          </a:p>
          <a:p>
            <a:r>
              <a:rPr lang="nb-NO" sz="1200" dirty="0" smtClean="0"/>
              <a:t>Mat		Tove Karin Hansen</a:t>
            </a:r>
          </a:p>
          <a:p>
            <a:r>
              <a:rPr lang="nb-NO" sz="1200" dirty="0" smtClean="0"/>
              <a:t>Program	Asbjørn Hogstad</a:t>
            </a:r>
          </a:p>
          <a:p>
            <a:endParaRPr lang="nb-NO" sz="1200" dirty="0"/>
          </a:p>
          <a:p>
            <a:r>
              <a:rPr lang="nb-NO" sz="1200" dirty="0" smtClean="0"/>
              <a:t>Leirens adresse: Speiderkretsleir, Foreneset 3, 4100 Jørpeland</a:t>
            </a:r>
          </a:p>
          <a:p>
            <a:r>
              <a:rPr lang="nb-NO" sz="1200" dirty="0" smtClean="0"/>
              <a:t>Leiren telefonnummer (i leiruken) 916 57 015. </a:t>
            </a:r>
            <a:endParaRPr lang="nb-NO" sz="1200" dirty="0"/>
          </a:p>
          <a:p>
            <a:r>
              <a:rPr lang="nb-NO" sz="1200" dirty="0" smtClean="0"/>
              <a:t>Kiosk: Det blir bankterminal i kiosk, kontanter og Vipps til annen betaling.</a:t>
            </a:r>
            <a:endParaRPr lang="nb-NO" sz="1200" dirty="0"/>
          </a:p>
        </p:txBody>
      </p:sp>
      <p:sp>
        <p:nvSpPr>
          <p:cNvPr id="11" name="Google Shape;110;p14"/>
          <p:cNvSpPr txBox="1"/>
          <p:nvPr/>
        </p:nvSpPr>
        <p:spPr>
          <a:xfrm>
            <a:off x="281331" y="2884762"/>
            <a:ext cx="3437400" cy="29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✧"/>
            </a:pPr>
            <a:r>
              <a:rPr lang="x-none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for leiren er: Eventyr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3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Hvilket eventyr velger din gruppe?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✧"/>
            </a:pPr>
            <a:r>
              <a:rPr lang="x-none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 speidere bor i patruljer (4 til 8 personer) </a:t>
            </a: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med eget patruljeområde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✧"/>
            </a:pPr>
            <a:r>
              <a:rPr lang="x-none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Patruljen lager de fleste måltider selv, på eget patruljeområde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✧"/>
            </a:pPr>
            <a:r>
              <a:rPr lang="x-none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Patruljen drar på patruljehaik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✧"/>
            </a:pPr>
            <a:r>
              <a:rPr lang="x-none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Rovere deltar som ledere og stab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✧"/>
            </a:pPr>
            <a:r>
              <a:rPr lang="x-none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Rovere har egne aktiviteter og haik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✧"/>
            </a:pPr>
            <a:r>
              <a:rPr lang="x-none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 grupper bidrar med programaktiviteter.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3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Hva bidrar din gruppe med?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1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82669" y="1271293"/>
            <a:ext cx="1308101" cy="1189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de 3" descr="Vesterlen-kretsleiermerke-201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1" y="536159"/>
            <a:ext cx="2241455" cy="199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67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4010526" y="2528064"/>
            <a:ext cx="5133473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158207" y="2693928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Onsdag 26.juni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4127499" y="2778942"/>
            <a:ext cx="48513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Onsdag kommer patruljene hjem fra haik.</a:t>
            </a:r>
          </a:p>
          <a:p>
            <a:endParaRPr lang="nb-NO" sz="1100" dirty="0"/>
          </a:p>
          <a:p>
            <a:r>
              <a:rPr lang="nb-NO" sz="1100" dirty="0" smtClean="0"/>
              <a:t>Lederne står klar med en god lunsj (pannekaker?) når patruljene kommer tilbake</a:t>
            </a:r>
          </a:p>
          <a:p>
            <a:endParaRPr lang="nb-NO" sz="1100" dirty="0"/>
          </a:p>
          <a:p>
            <a:r>
              <a:rPr lang="nb-NO" sz="1100" dirty="0" smtClean="0"/>
              <a:t> Troppene blir koblet sammen og har naboleirbål</a:t>
            </a:r>
          </a:p>
          <a:p>
            <a:endParaRPr lang="nb-NO" sz="1100" dirty="0"/>
          </a:p>
        </p:txBody>
      </p:sp>
      <p:pic>
        <p:nvPicPr>
          <p:cNvPr id="7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de 10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637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4010526" y="2528064"/>
            <a:ext cx="5133473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158207" y="2693928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Torsdag 27.juni</a:t>
            </a:r>
          </a:p>
        </p:txBody>
      </p:sp>
      <p:sp>
        <p:nvSpPr>
          <p:cNvPr id="15" name="TekstSylinder 14"/>
          <p:cNvSpPr txBox="1"/>
          <p:nvPr/>
        </p:nvSpPr>
        <p:spPr>
          <a:xfrm>
            <a:off x="4114800" y="2803994"/>
            <a:ext cx="485139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Eventyrdagen </a:t>
            </a:r>
            <a:r>
              <a:rPr lang="nb-NO" sz="1100" dirty="0" smtClean="0"/>
              <a:t> (dag kan bli flyttet </a:t>
            </a:r>
            <a:r>
              <a:rPr lang="nb-NO" sz="1100" dirty="0" err="1" smtClean="0"/>
              <a:t>p.g.a.</a:t>
            </a:r>
            <a:r>
              <a:rPr lang="nb-NO" sz="1100" dirty="0" smtClean="0"/>
              <a:t> været)</a:t>
            </a:r>
          </a:p>
          <a:p>
            <a:endParaRPr lang="nb-NO" sz="1100" dirty="0"/>
          </a:p>
          <a:p>
            <a:r>
              <a:rPr lang="nb-NO" sz="1100" dirty="0" smtClean="0"/>
              <a:t>Når vi våkner er vi i eventyrland </a:t>
            </a:r>
            <a:r>
              <a:rPr lang="mr-IN" sz="1100" dirty="0" smtClean="0"/>
              <a:t>–</a:t>
            </a:r>
            <a:r>
              <a:rPr lang="nb-NO" sz="1100" dirty="0" smtClean="0"/>
              <a:t> basert på det eventyret gruppen har valgt</a:t>
            </a:r>
          </a:p>
          <a:p>
            <a:endParaRPr lang="nb-NO" sz="1100" dirty="0" smtClean="0"/>
          </a:p>
          <a:p>
            <a:endParaRPr lang="nb-NO" sz="1100" dirty="0" smtClean="0"/>
          </a:p>
          <a:p>
            <a:endParaRPr lang="nb-NO" sz="1100" dirty="0" smtClean="0"/>
          </a:p>
          <a:p>
            <a:endParaRPr lang="nb-NO" sz="1100" dirty="0"/>
          </a:p>
        </p:txBody>
      </p:sp>
      <p:sp>
        <p:nvSpPr>
          <p:cNvPr id="3" name="Rektangel 2"/>
          <p:cNvSpPr/>
          <p:nvPr/>
        </p:nvSpPr>
        <p:spPr>
          <a:xfrm>
            <a:off x="4114800" y="3733799"/>
            <a:ext cx="4953001" cy="2516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050" dirty="0"/>
              <a:t>Er i en rolle fra morgen til kveld</a:t>
            </a:r>
          </a:p>
          <a:p>
            <a:r>
              <a:rPr lang="nb-NO" sz="1050" dirty="0"/>
              <a:t>En aktivitet til markedet som speiderne arrangerer</a:t>
            </a:r>
          </a:p>
          <a:p>
            <a:r>
              <a:rPr lang="nb-NO" sz="1050" dirty="0" smtClean="0"/>
              <a:t>Rullere </a:t>
            </a:r>
            <a:r>
              <a:rPr lang="nb-NO" sz="1050" dirty="0"/>
              <a:t>på ansvaret mellom patruljene slik at de får fri til å besøke de andre  </a:t>
            </a:r>
          </a:p>
          <a:p>
            <a:r>
              <a:rPr lang="nb-NO" sz="1050" dirty="0"/>
              <a:t>Speiderne må få litt fri til å besøke de andre </a:t>
            </a:r>
          </a:p>
          <a:p>
            <a:r>
              <a:rPr lang="nb-NO" sz="1050" dirty="0"/>
              <a:t>Annonsere og bruke scenen hvis man vil ha oppmerksomhet rundt noe spesielt (rollespill </a:t>
            </a:r>
            <a:r>
              <a:rPr lang="nb-NO" sz="1050" dirty="0" err="1"/>
              <a:t>etc</a:t>
            </a:r>
            <a:r>
              <a:rPr lang="nb-NO" sz="1050" dirty="0"/>
              <a:t>) </a:t>
            </a:r>
          </a:p>
          <a:p>
            <a:r>
              <a:rPr lang="nb-NO" sz="1050" dirty="0"/>
              <a:t>Show på kvelden -&gt; aktivitet </a:t>
            </a:r>
          </a:p>
          <a:p>
            <a:r>
              <a:rPr lang="nb-NO" sz="1050" dirty="0"/>
              <a:t>Lage mat -&gt; i forbindelse med måltider </a:t>
            </a:r>
          </a:p>
          <a:p>
            <a:r>
              <a:rPr lang="nb-NO" sz="1050" dirty="0"/>
              <a:t>Ingen andre aktiviteter denne dagen </a:t>
            </a:r>
          </a:p>
          <a:p>
            <a:r>
              <a:rPr lang="nb-NO" sz="1050" dirty="0"/>
              <a:t>Blir sannsynligvis onsdag, torsdag, eller fredag. Se an været.  </a:t>
            </a:r>
          </a:p>
          <a:p>
            <a:r>
              <a:rPr lang="nb-NO" sz="1050" dirty="0"/>
              <a:t>Bør være "gjøre-aktivitet" som aktiviserer speiderne.</a:t>
            </a:r>
          </a:p>
          <a:p>
            <a:r>
              <a:rPr lang="nb-NO" sz="1050" dirty="0"/>
              <a:t>Vil bli satt tidsrammer, f.eks. </a:t>
            </a:r>
            <a:r>
              <a:rPr lang="nb-NO" sz="1050" dirty="0" err="1"/>
              <a:t>kl</a:t>
            </a:r>
            <a:r>
              <a:rPr lang="nb-NO" sz="1050" dirty="0"/>
              <a:t> 10-13 og 15-17</a:t>
            </a:r>
          </a:p>
          <a:p>
            <a:r>
              <a:rPr lang="nb-NO" sz="1050" dirty="0"/>
              <a:t>Ønske: Kort varighet, kunne gjenta flere ganger (for alle patruljene som kommer innom) </a:t>
            </a:r>
          </a:p>
          <a:p>
            <a:r>
              <a:rPr lang="nb-NO" sz="1050" dirty="0"/>
              <a:t>Blir andre aktiviteter på de andre dagene til leiren så det skjer noe</a:t>
            </a:r>
          </a:p>
          <a:p>
            <a:r>
              <a:rPr lang="nb-NO" sz="1050" dirty="0"/>
              <a:t>Må kunne kjenne igjen eventyret når man går forbi leiren </a:t>
            </a:r>
          </a:p>
        </p:txBody>
      </p:sp>
      <p:pic>
        <p:nvPicPr>
          <p:cNvPr id="8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de 10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23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4010526" y="2528064"/>
            <a:ext cx="5133473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158207" y="2693928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Fredag 28.juni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158207" y="3248302"/>
            <a:ext cx="3852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Se oppdatert dagsprogram med klokkeslett på</a:t>
            </a:r>
          </a:p>
          <a:p>
            <a:r>
              <a:rPr lang="nb-NO" sz="1100" dirty="0">
                <a:hlinkClick r:id="rId2"/>
              </a:rPr>
              <a:t>http://www.vesterlen.no/program</a:t>
            </a:r>
            <a:r>
              <a:rPr lang="nb-NO" sz="1100" dirty="0"/>
              <a:t> </a:t>
            </a:r>
          </a:p>
        </p:txBody>
      </p:sp>
      <p:sp>
        <p:nvSpPr>
          <p:cNvPr id="15" name="Rektangel 14"/>
          <p:cNvSpPr/>
          <p:nvPr/>
        </p:nvSpPr>
        <p:spPr>
          <a:xfrm>
            <a:off x="4188327" y="2879802"/>
            <a:ext cx="30676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dirty="0"/>
              <a:t>Aktivitetsdag 3</a:t>
            </a:r>
          </a:p>
        </p:txBody>
      </p:sp>
      <p:pic>
        <p:nvPicPr>
          <p:cNvPr id="8" name="Google Shape;11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Bilde 9" descr="Vesterlen-kretsleiermerke-201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88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4010526" y="2528064"/>
            <a:ext cx="5133473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158207" y="2693928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Lørdag 29.juni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158208" y="3248302"/>
            <a:ext cx="3558660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07.30	Revelje	</a:t>
            </a:r>
          </a:p>
          <a:p>
            <a:r>
              <a:rPr lang="nb-NO" sz="1100" dirty="0" smtClean="0"/>
              <a:t>08.00	Flaggheis - på troppsområde 		</a:t>
            </a:r>
          </a:p>
          <a:p>
            <a:r>
              <a:rPr lang="nb-NO" sz="1100" dirty="0" smtClean="0"/>
              <a:t>08.15	Frokost - felles</a:t>
            </a:r>
          </a:p>
          <a:p>
            <a:r>
              <a:rPr lang="nb-NO" sz="1100" dirty="0" smtClean="0"/>
              <a:t>	- Vi pakker og drar hjem</a:t>
            </a:r>
          </a:p>
          <a:p>
            <a:r>
              <a:rPr lang="nb-NO" sz="1100" dirty="0" smtClean="0"/>
              <a:t>	- Inspeksjon av leirområdet før avreise (ved stab)</a:t>
            </a:r>
          </a:p>
          <a:p>
            <a:endParaRPr lang="nb-NO" sz="1100" dirty="0" smtClean="0"/>
          </a:p>
          <a:p>
            <a:r>
              <a:rPr lang="nb-NO" sz="1100" dirty="0" smtClean="0"/>
              <a:t>Ca.15.00  Avreise alle vi over 16 år. Felles buss til Tau. </a:t>
            </a:r>
          </a:p>
          <a:p>
            <a:endParaRPr lang="nb-NO" sz="1100" dirty="0" smtClean="0"/>
          </a:p>
          <a:p>
            <a:r>
              <a:rPr lang="nb-NO" sz="1100" b="1" i="1" dirty="0" smtClean="0">
                <a:solidFill>
                  <a:srgbClr val="FF0000"/>
                </a:solidFill>
              </a:rPr>
              <a:t>OBS! </a:t>
            </a:r>
            <a:r>
              <a:rPr lang="nb-NO" sz="1100" dirty="0" smtClean="0"/>
              <a:t>Viktig og huske at alle vi over 16 år har et felles ansvar for at leirstedet blir levert tilbake i like god stand som da vi kom. Ny leietakere kommer søndag. Troppsleder tar ansvar for å få speiderne hjem tidligere på dagen.</a:t>
            </a:r>
          </a:p>
          <a:p>
            <a:endParaRPr lang="nb-NO" sz="1100" dirty="0"/>
          </a:p>
          <a:p>
            <a:endParaRPr lang="nb-NO" sz="1100" dirty="0"/>
          </a:p>
        </p:txBody>
      </p:sp>
      <p:pic>
        <p:nvPicPr>
          <p:cNvPr id="10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Bilde 11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928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kstSylinder 22"/>
          <p:cNvSpPr txBox="1"/>
          <p:nvPr/>
        </p:nvSpPr>
        <p:spPr>
          <a:xfrm>
            <a:off x="219798" y="2460330"/>
            <a:ext cx="3657935" cy="4278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Patruljeområde </a:t>
            </a:r>
            <a:r>
              <a:rPr lang="nb-NO" sz="1100" dirty="0" smtClean="0"/>
              <a:t>(ca.70-100 kvm)</a:t>
            </a:r>
            <a:r>
              <a:rPr lang="nb-NO" sz="2000" dirty="0" smtClean="0"/>
              <a:t>:</a:t>
            </a:r>
          </a:p>
          <a:p>
            <a:r>
              <a:rPr lang="nb-NO" sz="1200" dirty="0" smtClean="0"/>
              <a:t>Bord</a:t>
            </a:r>
            <a:r>
              <a:rPr lang="nb-NO" sz="1200" dirty="0"/>
              <a:t>/</a:t>
            </a:r>
            <a:r>
              <a:rPr lang="nb-NO" sz="1200" dirty="0" smtClean="0"/>
              <a:t>benker m/presenning/</a:t>
            </a:r>
            <a:r>
              <a:rPr lang="nb-NO" sz="1200" dirty="0" err="1" smtClean="0"/>
              <a:t>tarp</a:t>
            </a:r>
            <a:r>
              <a:rPr lang="nb-NO" sz="1200" dirty="0" smtClean="0"/>
              <a:t> tak.</a:t>
            </a:r>
            <a:endParaRPr lang="nb-NO" sz="1200" dirty="0"/>
          </a:p>
          <a:p>
            <a:r>
              <a:rPr lang="nb-NO" sz="1200" dirty="0"/>
              <a:t>Gjerde </a:t>
            </a:r>
            <a:r>
              <a:rPr lang="nb-NO" sz="1200" dirty="0" smtClean="0"/>
              <a:t>m/inngang</a:t>
            </a:r>
            <a:endParaRPr lang="nb-NO" sz="1200" dirty="0"/>
          </a:p>
          <a:p>
            <a:r>
              <a:rPr lang="nb-NO" sz="1200" dirty="0"/>
              <a:t>1 </a:t>
            </a:r>
            <a:r>
              <a:rPr lang="nb-NO" sz="1200" dirty="0" smtClean="0"/>
              <a:t>Telt (2 små)</a:t>
            </a:r>
            <a:endParaRPr lang="nb-NO" sz="1200" dirty="0"/>
          </a:p>
          <a:p>
            <a:r>
              <a:rPr lang="nb-NO" sz="1200" dirty="0" smtClean="0"/>
              <a:t>Kokeplass gass (ikke bål på patruljeområde)</a:t>
            </a:r>
            <a:endParaRPr lang="nb-NO" sz="1200" dirty="0"/>
          </a:p>
          <a:p>
            <a:r>
              <a:rPr lang="nb-NO" sz="1200" dirty="0" smtClean="0"/>
              <a:t>Oppvaskplass</a:t>
            </a:r>
          </a:p>
          <a:p>
            <a:r>
              <a:rPr lang="nb-NO" sz="1200" dirty="0" smtClean="0"/>
              <a:t>Vaskevannsfat</a:t>
            </a:r>
            <a:endParaRPr lang="nb-NO" sz="1200" dirty="0"/>
          </a:p>
          <a:p>
            <a:r>
              <a:rPr lang="nb-NO" sz="1200" dirty="0"/>
              <a:t>Tørkestativ</a:t>
            </a:r>
          </a:p>
          <a:p>
            <a:r>
              <a:rPr lang="nb-NO" sz="1200" dirty="0" smtClean="0"/>
              <a:t>Boss sekker (kan kjøpes i kiosken)</a:t>
            </a:r>
          </a:p>
          <a:p>
            <a:r>
              <a:rPr lang="nb-NO" sz="1200" dirty="0"/>
              <a:t>B</a:t>
            </a:r>
            <a:r>
              <a:rPr lang="nb-NO" sz="1200" dirty="0" smtClean="0"/>
              <a:t>rødposer (kan kjøpes i kiosken)</a:t>
            </a:r>
          </a:p>
          <a:p>
            <a:r>
              <a:rPr lang="nb-NO" sz="1200" dirty="0" smtClean="0"/>
              <a:t>1 Boks m/lokk til mat som alltid er på patruljeområde </a:t>
            </a:r>
            <a:endParaRPr lang="nb-NO" sz="1200" dirty="0"/>
          </a:p>
          <a:p>
            <a:r>
              <a:rPr lang="nb-NO" sz="1200" dirty="0" smtClean="0"/>
              <a:t>1 Kasse til mat som leveres matutlevering for påfyll av middag hver dag etter frokost (grønn sammenleggbar kasse er flott)</a:t>
            </a:r>
          </a:p>
          <a:p>
            <a:r>
              <a:rPr lang="nb-NO" sz="1200" dirty="0" smtClean="0"/>
              <a:t>Til haik:</a:t>
            </a:r>
          </a:p>
          <a:p>
            <a:r>
              <a:rPr lang="nb-NO" sz="1200" dirty="0"/>
              <a:t>Tarp til haik</a:t>
            </a:r>
          </a:p>
          <a:p>
            <a:r>
              <a:rPr lang="nb-NO" sz="1200" dirty="0"/>
              <a:t>2 kartmapper til haik </a:t>
            </a:r>
            <a:r>
              <a:rPr lang="nb-NO" sz="1200" dirty="0" smtClean="0"/>
              <a:t>(dere får </a:t>
            </a:r>
            <a:r>
              <a:rPr lang="nb-NO" sz="1200" dirty="0"/>
              <a:t>2 kart)</a:t>
            </a:r>
          </a:p>
          <a:p>
            <a:r>
              <a:rPr lang="nb-NO" sz="1200" dirty="0"/>
              <a:t>GPS til haik (hvis du har)</a:t>
            </a:r>
          </a:p>
          <a:p>
            <a:r>
              <a:rPr lang="nb-NO" sz="1200" dirty="0"/>
              <a:t>1 </a:t>
            </a:r>
            <a:r>
              <a:rPr lang="nb-NO" sz="1200" dirty="0" smtClean="0"/>
              <a:t>(2 hvis 8 i patruljen) stormkjøkken </a:t>
            </a:r>
            <a:r>
              <a:rPr lang="nb-NO" sz="1200" dirty="0"/>
              <a:t>med gass til </a:t>
            </a:r>
            <a:r>
              <a:rPr lang="nb-NO" sz="1200" dirty="0" smtClean="0"/>
              <a:t>haik</a:t>
            </a:r>
          </a:p>
          <a:p>
            <a:r>
              <a:rPr lang="nb-NO" sz="1200" dirty="0" smtClean="0"/>
              <a:t>1 støttebandasje</a:t>
            </a:r>
          </a:p>
          <a:p>
            <a:r>
              <a:rPr lang="nb-NO" sz="1200" dirty="0" smtClean="0"/>
              <a:t>1 </a:t>
            </a:r>
            <a:r>
              <a:rPr lang="nb-NO" sz="1200" dirty="0" err="1" smtClean="0"/>
              <a:t>sporttaip</a:t>
            </a:r>
            <a:endParaRPr lang="nb-NO" sz="1200" dirty="0" smtClean="0"/>
          </a:p>
          <a:p>
            <a:r>
              <a:rPr lang="nb-NO" sz="1200" dirty="0" smtClean="0"/>
              <a:t>1 pakke plaster</a:t>
            </a:r>
            <a:endParaRPr lang="nb-NO" sz="1200" dirty="0"/>
          </a:p>
        </p:txBody>
      </p:sp>
      <p:sp>
        <p:nvSpPr>
          <p:cNvPr id="3" name="Rektangel 2"/>
          <p:cNvSpPr/>
          <p:nvPr/>
        </p:nvSpPr>
        <p:spPr>
          <a:xfrm>
            <a:off x="4572000" y="2460330"/>
            <a:ext cx="4572000" cy="446275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2000" dirty="0"/>
              <a:t>I patruljekassen til middagslaging</a:t>
            </a:r>
          </a:p>
          <a:p>
            <a:r>
              <a:rPr lang="nb-NO" sz="1200" dirty="0" smtClean="0"/>
              <a:t>Gassbrenner (2 bluss) eller tilsvarende (primus) </a:t>
            </a:r>
            <a:endParaRPr lang="nb-NO" sz="1200" dirty="0"/>
          </a:p>
          <a:p>
            <a:r>
              <a:rPr lang="nb-NO" sz="1200" dirty="0" smtClean="0"/>
              <a:t>Steke redskap</a:t>
            </a:r>
            <a:r>
              <a:rPr lang="nb-NO" sz="1200" dirty="0"/>
              <a:t>, </a:t>
            </a:r>
          </a:p>
          <a:p>
            <a:r>
              <a:rPr lang="nb-NO" sz="1200" dirty="0"/>
              <a:t>3 </a:t>
            </a:r>
            <a:r>
              <a:rPr lang="nb-NO" sz="1200" dirty="0" smtClean="0"/>
              <a:t>skjærefjøler</a:t>
            </a:r>
            <a:r>
              <a:rPr lang="nb-NO" sz="1200" dirty="0"/>
              <a:t> </a:t>
            </a:r>
          </a:p>
          <a:p>
            <a:r>
              <a:rPr lang="nb-NO" sz="1200" dirty="0"/>
              <a:t>4 liters </a:t>
            </a:r>
            <a:r>
              <a:rPr lang="nb-NO" sz="1200" dirty="0" smtClean="0"/>
              <a:t>kjele</a:t>
            </a:r>
          </a:p>
          <a:p>
            <a:r>
              <a:rPr lang="nb-NO" sz="1200" dirty="0" smtClean="0"/>
              <a:t>3 liters kjele</a:t>
            </a:r>
          </a:p>
          <a:p>
            <a:r>
              <a:rPr lang="nb-NO" sz="1200" dirty="0" smtClean="0"/>
              <a:t>Litermål (1 eller 2 liter)</a:t>
            </a:r>
            <a:endParaRPr lang="nb-NO" sz="1200" dirty="0"/>
          </a:p>
          <a:p>
            <a:r>
              <a:rPr lang="nb-NO" sz="1200" dirty="0"/>
              <a:t>P</a:t>
            </a:r>
            <a:r>
              <a:rPr lang="nb-NO" sz="1200" dirty="0" smtClean="0"/>
              <a:t>otetskreller </a:t>
            </a:r>
            <a:endParaRPr lang="nb-NO" sz="1200" dirty="0"/>
          </a:p>
          <a:p>
            <a:r>
              <a:rPr lang="nb-NO" sz="1200" dirty="0" smtClean="0"/>
              <a:t>Rivjern</a:t>
            </a:r>
          </a:p>
          <a:p>
            <a:r>
              <a:rPr lang="nb-NO" sz="1200" dirty="0" smtClean="0"/>
              <a:t>Brødkniv</a:t>
            </a:r>
            <a:endParaRPr lang="nb-NO" sz="1200" dirty="0"/>
          </a:p>
          <a:p>
            <a:r>
              <a:rPr lang="nb-NO" sz="1200" dirty="0" smtClean="0"/>
              <a:t>Stekepanne </a:t>
            </a:r>
            <a:endParaRPr lang="nb-NO" sz="1200" dirty="0"/>
          </a:p>
          <a:p>
            <a:r>
              <a:rPr lang="nb-NO" sz="1200" dirty="0"/>
              <a:t>Olje til </a:t>
            </a:r>
            <a:r>
              <a:rPr lang="nb-NO" sz="1200" dirty="0" smtClean="0"/>
              <a:t>steking</a:t>
            </a:r>
          </a:p>
          <a:p>
            <a:r>
              <a:rPr lang="nb-NO" sz="1200" dirty="0" smtClean="0"/>
              <a:t>Aluminiumsfolie</a:t>
            </a:r>
          </a:p>
          <a:p>
            <a:r>
              <a:rPr lang="nb-NO" sz="1200" dirty="0" smtClean="0"/>
              <a:t>Salt </a:t>
            </a:r>
          </a:p>
          <a:p>
            <a:r>
              <a:rPr lang="nb-NO" sz="1200" dirty="0" smtClean="0"/>
              <a:t>Pepper</a:t>
            </a:r>
          </a:p>
          <a:p>
            <a:r>
              <a:rPr lang="nb-NO" sz="1200" dirty="0" smtClean="0"/>
              <a:t>Ostehøvel</a:t>
            </a:r>
          </a:p>
          <a:p>
            <a:r>
              <a:rPr lang="nb-NO" sz="1200" dirty="0" smtClean="0"/>
              <a:t>Bøtte (med vann til brannskader)</a:t>
            </a:r>
          </a:p>
          <a:p>
            <a:r>
              <a:rPr lang="nb-NO" sz="1200" dirty="0" smtClean="0"/>
              <a:t>Vannkanne (til drikkevann)</a:t>
            </a:r>
          </a:p>
          <a:p>
            <a:r>
              <a:rPr lang="nb-NO" sz="1200" dirty="0" smtClean="0"/>
              <a:t>Rørebolle</a:t>
            </a:r>
          </a:p>
          <a:p>
            <a:r>
              <a:rPr lang="nb-NO" sz="1200" dirty="0" smtClean="0"/>
              <a:t>Visp</a:t>
            </a:r>
          </a:p>
          <a:p>
            <a:r>
              <a:rPr lang="nb-NO" sz="1200" dirty="0" smtClean="0"/>
              <a:t>Øse</a:t>
            </a:r>
          </a:p>
          <a:p>
            <a:r>
              <a:rPr lang="nb-NO" sz="1200" dirty="0" smtClean="0"/>
              <a:t>Oppvask utstyr</a:t>
            </a:r>
          </a:p>
          <a:p>
            <a:endParaRPr lang="nb-NO" sz="1200" dirty="0" smtClean="0"/>
          </a:p>
        </p:txBody>
      </p:sp>
      <p:pic>
        <p:nvPicPr>
          <p:cNvPr id="8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e 8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688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211667" y="5285175"/>
            <a:ext cx="440087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Raier:</a:t>
            </a:r>
          </a:p>
          <a:p>
            <a:r>
              <a:rPr lang="nb-NO" sz="1200" dirty="0"/>
              <a:t>Hogge selv </a:t>
            </a:r>
            <a:r>
              <a:rPr lang="nb-NO" sz="1200" dirty="0" smtClean="0"/>
              <a:t>ved leirområde (kan gjøres </a:t>
            </a:r>
            <a:r>
              <a:rPr lang="nb-NO" sz="1200" u="sng" dirty="0" smtClean="0"/>
              <a:t>før</a:t>
            </a:r>
            <a:r>
              <a:rPr lang="nb-NO" sz="1200" dirty="0" smtClean="0"/>
              <a:t> leiren)</a:t>
            </a:r>
            <a:endParaRPr lang="nb-NO" sz="1200" dirty="0"/>
          </a:p>
          <a:p>
            <a:r>
              <a:rPr lang="nb-NO" sz="1200" dirty="0"/>
              <a:t>Ta </a:t>
            </a:r>
            <a:r>
              <a:rPr lang="nb-NO" sz="1200" dirty="0" smtClean="0"/>
              <a:t>med hjemmefra</a:t>
            </a:r>
            <a:endParaRPr lang="nb-NO" sz="1200" dirty="0"/>
          </a:p>
          <a:p>
            <a:r>
              <a:rPr lang="nb-NO" sz="1200" dirty="0"/>
              <a:t>Tømmer </a:t>
            </a:r>
            <a:r>
              <a:rPr lang="nb-NO" sz="1200" dirty="0" smtClean="0"/>
              <a:t>fra sjøspeiderlandsleiren </a:t>
            </a:r>
            <a:r>
              <a:rPr lang="nb-NO" sz="1200" dirty="0"/>
              <a:t>til fri </a:t>
            </a:r>
            <a:r>
              <a:rPr lang="nb-NO" sz="1200" dirty="0" smtClean="0"/>
              <a:t>benyttelse ved </a:t>
            </a:r>
            <a:r>
              <a:rPr lang="nb-NO" sz="1200" dirty="0" smtClean="0"/>
              <a:t>parkeringsplassen</a:t>
            </a:r>
            <a:endParaRPr lang="nb-NO" sz="1200" dirty="0" smtClean="0"/>
          </a:p>
        </p:txBody>
      </p:sp>
      <p:sp>
        <p:nvSpPr>
          <p:cNvPr id="6" name="TekstSylinder 5"/>
          <p:cNvSpPr txBox="1"/>
          <p:nvPr/>
        </p:nvSpPr>
        <p:spPr>
          <a:xfrm>
            <a:off x="4453467" y="2248664"/>
            <a:ext cx="46905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Inspeksjon (felles forventninger)</a:t>
            </a:r>
          </a:p>
          <a:p>
            <a:r>
              <a:rPr lang="nb-NO" sz="1200" i="1" dirty="0" smtClean="0">
                <a:solidFill>
                  <a:srgbClr val="FF0000"/>
                </a:solidFill>
              </a:rPr>
              <a:t>Unge ledere (</a:t>
            </a:r>
            <a:r>
              <a:rPr lang="nb-NO" sz="1200" i="1" dirty="0" err="1" smtClean="0">
                <a:solidFill>
                  <a:srgbClr val="FF0000"/>
                </a:solidFill>
              </a:rPr>
              <a:t>bamsemumspatruljen</a:t>
            </a:r>
            <a:r>
              <a:rPr lang="nb-NO" sz="1200" i="1" dirty="0" smtClean="0">
                <a:solidFill>
                  <a:srgbClr val="FF0000"/>
                </a:solidFill>
              </a:rPr>
              <a:t>) vil hver morgen mellom kl.09.30 – 10.30 inspisere alle patruljeområder</a:t>
            </a:r>
          </a:p>
          <a:p>
            <a:endParaRPr lang="nb-NO" sz="1200" dirty="0" smtClean="0"/>
          </a:p>
          <a:p>
            <a:r>
              <a:rPr lang="nb-NO" sz="1200" dirty="0" smtClean="0"/>
              <a:t>Ting som vil bli sjekket:</a:t>
            </a:r>
            <a:endParaRPr lang="nb-NO" sz="1200" dirty="0"/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Ved inspeksjon stiller patruljen opp med speiderskjerf. – patruljefører til høyre og assisten til venstre – alle med speiderskjerf</a:t>
            </a:r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Hender er vasket</a:t>
            </a:r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Tørkehåndkle og annet vått er hengt til tørk</a:t>
            </a:r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Matkasse – ryddig og hygienisk</a:t>
            </a:r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Oppvask tatt og eget bestikk og kokeutstyr og bord er rent</a:t>
            </a:r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Ryddig telt </a:t>
            </a:r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Ikke boss på området, avfallssekk er tilgjengelig og ikke overfylt. </a:t>
            </a:r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Teltet står skikkelig – barduner og plugger står skikkelig.</a:t>
            </a:r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Gjerde rundt området er i orden.</a:t>
            </a:r>
          </a:p>
          <a:p>
            <a:pPr marL="228600" indent="-228600">
              <a:buFont typeface="+mj-lt"/>
              <a:buAutoNum type="arabicPeriod"/>
            </a:pPr>
            <a:r>
              <a:rPr lang="nb-NO" sz="1200" dirty="0" smtClean="0"/>
              <a:t>Transportkasse mat er tilbakelevert matutdeling for fylling!</a:t>
            </a:r>
          </a:p>
          <a:p>
            <a:endParaRPr lang="nb-NO" sz="1200" dirty="0" smtClean="0"/>
          </a:p>
          <a:p>
            <a:pPr marL="171450" indent="-171450">
              <a:buFontTx/>
              <a:buChar char="-"/>
            </a:pPr>
            <a:r>
              <a:rPr lang="nb-NO" sz="1200" dirty="0" smtClean="0"/>
              <a:t>Premie til de beste patruljene</a:t>
            </a:r>
            <a:r>
              <a:rPr lang="nb-NO" sz="1200" dirty="0"/>
              <a:t>.</a:t>
            </a:r>
            <a:endParaRPr lang="nb-NO" sz="1200" dirty="0" smtClean="0"/>
          </a:p>
        </p:txBody>
      </p:sp>
      <p:sp>
        <p:nvSpPr>
          <p:cNvPr id="7" name="Rektangel 6"/>
          <p:cNvSpPr/>
          <p:nvPr/>
        </p:nvSpPr>
        <p:spPr>
          <a:xfrm>
            <a:off x="211667" y="1842264"/>
            <a:ext cx="408093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000" dirty="0"/>
              <a:t>Troppsområde:</a:t>
            </a:r>
          </a:p>
          <a:p>
            <a:r>
              <a:rPr lang="nb-NO" sz="1200" dirty="0"/>
              <a:t>Fett felle (til oppvaskvann)</a:t>
            </a:r>
          </a:p>
          <a:p>
            <a:r>
              <a:rPr lang="nb-NO" sz="1200" dirty="0"/>
              <a:t>Flaggstang</a:t>
            </a:r>
          </a:p>
          <a:p>
            <a:r>
              <a:rPr lang="nb-NO" sz="1200" dirty="0"/>
              <a:t>Gjerde m/portal</a:t>
            </a:r>
          </a:p>
          <a:p>
            <a:r>
              <a:rPr lang="nb-NO" sz="1200" dirty="0"/>
              <a:t>Leder og stabs telt (og rovere)</a:t>
            </a:r>
          </a:p>
          <a:p>
            <a:r>
              <a:rPr lang="nb-NO" sz="1200" dirty="0"/>
              <a:t>Troppstelt (kjøkkentelt for lederne)</a:t>
            </a:r>
          </a:p>
          <a:p>
            <a:r>
              <a:rPr lang="nb-NO" sz="1200" dirty="0"/>
              <a:t>Kokeplass gass </a:t>
            </a:r>
            <a:endParaRPr lang="nb-NO" sz="1200" dirty="0" smtClean="0"/>
          </a:p>
          <a:p>
            <a:r>
              <a:rPr lang="nb-NO" sz="1200" dirty="0" smtClean="0"/>
              <a:t>Oppvaskplass</a:t>
            </a:r>
            <a:endParaRPr lang="nb-NO" sz="1200" dirty="0"/>
          </a:p>
          <a:p>
            <a:r>
              <a:rPr lang="nb-NO" sz="1200" dirty="0"/>
              <a:t>Tørkestativ</a:t>
            </a:r>
          </a:p>
          <a:p>
            <a:r>
              <a:rPr lang="nb-NO" sz="1200" dirty="0" smtClean="0"/>
              <a:t>+ </a:t>
            </a:r>
            <a:r>
              <a:rPr lang="nb-NO" sz="1200" dirty="0"/>
              <a:t>boss sekker</a:t>
            </a:r>
          </a:p>
          <a:p>
            <a:r>
              <a:rPr lang="nb-NO" sz="1200" dirty="0"/>
              <a:t>+ brødposer (kjekt å ha)</a:t>
            </a:r>
          </a:p>
          <a:p>
            <a:r>
              <a:rPr lang="nb-NO" sz="1200" dirty="0"/>
              <a:t>1 Boks m/lokk til mat </a:t>
            </a:r>
            <a:r>
              <a:rPr lang="nb-NO" sz="1200" dirty="0" smtClean="0"/>
              <a:t>som alltid </a:t>
            </a:r>
            <a:r>
              <a:rPr lang="nb-NO" sz="1200" dirty="0"/>
              <a:t>er på </a:t>
            </a:r>
            <a:r>
              <a:rPr lang="nb-NO" sz="1200" dirty="0" smtClean="0"/>
              <a:t>område </a:t>
            </a:r>
            <a:endParaRPr lang="nb-NO" sz="1200" dirty="0"/>
          </a:p>
          <a:p>
            <a:r>
              <a:rPr lang="nb-NO" sz="1200" dirty="0"/>
              <a:t>1 Kasse til mat som leveres matutlevering for </a:t>
            </a:r>
            <a:endParaRPr lang="nb-NO" sz="1200" dirty="0" smtClean="0"/>
          </a:p>
          <a:p>
            <a:r>
              <a:rPr lang="nb-NO" sz="1200" dirty="0" smtClean="0"/>
              <a:t>påfyll </a:t>
            </a:r>
            <a:r>
              <a:rPr lang="nb-NO" sz="1200" dirty="0"/>
              <a:t>hver kveld (grønn sammenleggbar kasse er flott)</a:t>
            </a:r>
            <a:endParaRPr lang="nb-NO" sz="1000" dirty="0"/>
          </a:p>
          <a:p>
            <a:r>
              <a:rPr lang="nb-NO" sz="1200" dirty="0" smtClean="0"/>
              <a:t>Grill (med rist) </a:t>
            </a:r>
            <a:r>
              <a:rPr lang="nb-NO" sz="1200" dirty="0"/>
              <a:t>og </a:t>
            </a:r>
            <a:r>
              <a:rPr lang="nb-NO" sz="1200" dirty="0" smtClean="0"/>
              <a:t>bålplass</a:t>
            </a:r>
          </a:p>
          <a:p>
            <a:r>
              <a:rPr lang="nb-NO" sz="1200" dirty="0" smtClean="0"/>
              <a:t>1 brannslukking apparat</a:t>
            </a:r>
          </a:p>
          <a:p>
            <a:r>
              <a:rPr lang="nb-NO" sz="1200" dirty="0" smtClean="0"/>
              <a:t>1 bøtte med vann ved bålet</a:t>
            </a:r>
          </a:p>
          <a:p>
            <a:endParaRPr lang="nb-NO" sz="1200" dirty="0" smtClean="0"/>
          </a:p>
          <a:p>
            <a:endParaRPr lang="nb-NO" sz="1200" dirty="0"/>
          </a:p>
        </p:txBody>
      </p:sp>
      <p:pic>
        <p:nvPicPr>
          <p:cNvPr id="10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4" y="776434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de 10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592463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18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278466" y="2485729"/>
            <a:ext cx="70273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600" dirty="0" smtClean="0"/>
              <a:t>Meny:</a:t>
            </a:r>
            <a:r>
              <a:rPr lang="nb-NO" sz="1600" b="1" cap="all" dirty="0" smtClean="0"/>
              <a:t> </a:t>
            </a:r>
            <a:endParaRPr lang="nb-NO" sz="1600" b="1" cap="all" dirty="0"/>
          </a:p>
          <a:p>
            <a:r>
              <a:rPr lang="nb-NO" sz="1600" b="1" cap="all" dirty="0" smtClean="0"/>
              <a:t>Karrigryte </a:t>
            </a:r>
            <a:r>
              <a:rPr lang="nb-NO" sz="1600" b="1" cap="all" dirty="0"/>
              <a:t>med ris</a:t>
            </a:r>
            <a:endParaRPr lang="nb-NO" sz="1600" dirty="0"/>
          </a:p>
          <a:p>
            <a:r>
              <a:rPr lang="nb-NO" sz="1600" b="1" cap="all" dirty="0" smtClean="0"/>
              <a:t>Innpakkede </a:t>
            </a:r>
            <a:r>
              <a:rPr lang="nb-NO" sz="1600" b="1" cap="all" dirty="0"/>
              <a:t>(</a:t>
            </a:r>
            <a:r>
              <a:rPr lang="nb-NO" sz="1600" b="1" cap="all" dirty="0" err="1"/>
              <a:t>Wraps</a:t>
            </a:r>
            <a:r>
              <a:rPr lang="nb-NO" sz="1600" b="1" cap="all" dirty="0"/>
              <a:t>) godsaker </a:t>
            </a:r>
            <a:r>
              <a:rPr lang="nb-NO" sz="1200" b="1" cap="all" dirty="0">
                <a:hlinkClick r:id="rId2"/>
              </a:rPr>
              <a:t>https://youtu.be/</a:t>
            </a:r>
            <a:r>
              <a:rPr lang="nb-NO" sz="1200" b="1" cap="all" dirty="0" smtClean="0">
                <a:hlinkClick r:id="rId2"/>
              </a:rPr>
              <a:t>4n4tFmG7tyI</a:t>
            </a:r>
            <a:r>
              <a:rPr lang="nb-NO" sz="1200" b="1" cap="all" dirty="0" smtClean="0"/>
              <a:t> </a:t>
            </a:r>
            <a:endParaRPr lang="nb-NO" sz="1200" dirty="0"/>
          </a:p>
          <a:p>
            <a:r>
              <a:rPr lang="nb-NO" sz="1600" b="1" cap="all" dirty="0" smtClean="0"/>
              <a:t>Grillet </a:t>
            </a:r>
            <a:r>
              <a:rPr lang="nb-NO" sz="1600" b="1" cap="all" dirty="0"/>
              <a:t>laks i folie med fennikel, reddik, dill.</a:t>
            </a:r>
            <a:endParaRPr lang="nb-NO" sz="1600" dirty="0"/>
          </a:p>
          <a:p>
            <a:r>
              <a:rPr lang="nb-NO" sz="1600" b="1" dirty="0" smtClean="0"/>
              <a:t>SPEIDERWOX</a:t>
            </a:r>
            <a:endParaRPr lang="nb-NO" sz="1600" b="1" dirty="0"/>
          </a:p>
          <a:p>
            <a:r>
              <a:rPr lang="nb-NO" sz="1600" b="1" cap="all" dirty="0" smtClean="0"/>
              <a:t>Grove </a:t>
            </a:r>
            <a:r>
              <a:rPr lang="nb-NO" sz="1600" b="1" cap="all" dirty="0"/>
              <a:t>karbonader med grov potetstappe løk og aspargesbønner.</a:t>
            </a:r>
            <a:endParaRPr lang="nb-NO" sz="1600" dirty="0"/>
          </a:p>
          <a:p>
            <a:r>
              <a:rPr lang="nb-NO" sz="1600" b="1" dirty="0" smtClean="0"/>
              <a:t>GRYTERETT </a:t>
            </a:r>
            <a:r>
              <a:rPr lang="nb-NO" sz="1600" b="1" dirty="0"/>
              <a:t>(haik)</a:t>
            </a:r>
          </a:p>
          <a:p>
            <a:r>
              <a:rPr lang="nb-NO" sz="1600" b="1" cap="all" dirty="0" smtClean="0"/>
              <a:t>Fiskekaker </a:t>
            </a:r>
            <a:r>
              <a:rPr lang="nb-NO" sz="1600" b="1" cap="all" dirty="0"/>
              <a:t>med råkost og kokte poteter </a:t>
            </a:r>
            <a:r>
              <a:rPr lang="nb-NO" sz="1200" b="1" cap="all" dirty="0">
                <a:hlinkClick r:id="rId3"/>
              </a:rPr>
              <a:t>https://youtu.be/</a:t>
            </a:r>
            <a:r>
              <a:rPr lang="nb-NO" sz="1200" b="1" cap="all" dirty="0" smtClean="0">
                <a:hlinkClick r:id="rId3"/>
              </a:rPr>
              <a:t>UqSIiTjoLzw</a:t>
            </a:r>
            <a:r>
              <a:rPr lang="nb-NO" sz="1200" b="1" cap="all" dirty="0" smtClean="0"/>
              <a:t> </a:t>
            </a:r>
            <a:endParaRPr lang="nb-NO" sz="1600" b="1" cap="all" dirty="0" smtClean="0"/>
          </a:p>
          <a:p>
            <a:endParaRPr lang="nb-NO" sz="1600" b="1" cap="all" dirty="0"/>
          </a:p>
          <a:p>
            <a:r>
              <a:rPr lang="nb-NO" sz="1600" i="1" dirty="0" smtClean="0">
                <a:solidFill>
                  <a:srgbClr val="FF0000"/>
                </a:solidFill>
              </a:rPr>
              <a:t>Allergier meldes på forhånd (se egen epost)</a:t>
            </a:r>
            <a:endParaRPr lang="nb-NO" sz="1600" i="1" dirty="0">
              <a:solidFill>
                <a:srgbClr val="FF0000"/>
              </a:solidFill>
            </a:endParaRPr>
          </a:p>
        </p:txBody>
      </p:sp>
      <p:pic>
        <p:nvPicPr>
          <p:cNvPr id="5" name="Google Shape;111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5" descr="Vesterlen-kretsleiermerke-2019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047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kstSylinder 22"/>
          <p:cNvSpPr txBox="1"/>
          <p:nvPr/>
        </p:nvSpPr>
        <p:spPr>
          <a:xfrm>
            <a:off x="260502" y="2505986"/>
            <a:ext cx="860468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Priser:</a:t>
            </a:r>
          </a:p>
          <a:p>
            <a:r>
              <a:rPr lang="nb-NO" sz="1200" dirty="0" smtClean="0"/>
              <a:t>Speidere kr.2950,- (kr.400,- pr. døgn)</a:t>
            </a:r>
          </a:p>
          <a:p>
            <a:r>
              <a:rPr lang="nb-NO" sz="1200" dirty="0" smtClean="0"/>
              <a:t>Stab (alle over 16 utenom de som er troppsledere) kr.1950,- (kr.300,- pr. døgn)</a:t>
            </a:r>
          </a:p>
          <a:p>
            <a:r>
              <a:rPr lang="nb-NO" sz="1200" dirty="0" smtClean="0"/>
              <a:t>Søsken kr.2400,- (kr.350,- pr døgn)</a:t>
            </a:r>
          </a:p>
          <a:p>
            <a:r>
              <a:rPr lang="nb-NO" sz="1200" dirty="0" smtClean="0"/>
              <a:t>Lederbarn kr.1950,- (kr.300 pr. døgn)</a:t>
            </a:r>
          </a:p>
          <a:p>
            <a:r>
              <a:rPr lang="nb-NO" sz="1200" dirty="0" smtClean="0"/>
              <a:t>2 leder gratis + 1 leder pr.10 over 20</a:t>
            </a:r>
          </a:p>
          <a:p>
            <a:r>
              <a:rPr lang="nb-NO" sz="1200" dirty="0" smtClean="0"/>
              <a:t>Etter 1.mai blir det tillegg i prisen på kr.200,- for ekstra deltakere og det kreves legeattest for avmelding. </a:t>
            </a:r>
            <a:endParaRPr lang="nb-NO" sz="1200" dirty="0"/>
          </a:p>
          <a:p>
            <a:r>
              <a:rPr lang="nb-NO" sz="1200" dirty="0" smtClean="0"/>
              <a:t>Rovere/ledere (hjelpere) og speidere som er på overnattingsbesøk (dagsbesøk) registreres og betales ved ankomst hver enkelt dag.</a:t>
            </a:r>
          </a:p>
          <a:p>
            <a:endParaRPr lang="nb-NO" sz="1200" dirty="0" smtClean="0"/>
          </a:p>
          <a:p>
            <a:r>
              <a:rPr lang="nb-NO" sz="2000" dirty="0" smtClean="0"/>
              <a:t>Transport </a:t>
            </a:r>
            <a:r>
              <a:rPr lang="nb-NO" sz="1600" dirty="0" smtClean="0"/>
              <a:t>(husk speiderskjerf gjelder som billett på båt og buss på disse avganger)</a:t>
            </a:r>
            <a:r>
              <a:rPr lang="nb-NO" sz="2000" dirty="0" smtClean="0"/>
              <a:t>:</a:t>
            </a:r>
            <a:endParaRPr lang="nb-NO" sz="2000" dirty="0"/>
          </a:p>
          <a:p>
            <a:r>
              <a:rPr lang="nb-NO" sz="1200" dirty="0" smtClean="0">
                <a:solidFill>
                  <a:srgbClr val="FF0000"/>
                </a:solidFill>
              </a:rPr>
              <a:t>Buss fredag for patruljeførere og stab fra Tau – avgang Stavanger kl.17.30  (på Tau ca.18.10)</a:t>
            </a:r>
          </a:p>
          <a:p>
            <a:r>
              <a:rPr lang="nb-NO" sz="1200" dirty="0" smtClean="0">
                <a:solidFill>
                  <a:srgbClr val="FF0000"/>
                </a:solidFill>
              </a:rPr>
              <a:t>Det </a:t>
            </a:r>
            <a:r>
              <a:rPr lang="nb-NO" sz="1200" dirty="0">
                <a:solidFill>
                  <a:srgbClr val="FF0000"/>
                </a:solidFill>
              </a:rPr>
              <a:t>blir satt opp gratis </a:t>
            </a:r>
            <a:r>
              <a:rPr lang="nb-NO" sz="1200" dirty="0" smtClean="0">
                <a:solidFill>
                  <a:srgbClr val="FF0000"/>
                </a:solidFill>
              </a:rPr>
              <a:t>buss/båt til leiren LØRDAG formiddag tidspunkt kommer etter 1.juni </a:t>
            </a:r>
            <a:r>
              <a:rPr lang="nb-NO" sz="1200" dirty="0" smtClean="0"/>
              <a:t>(andre tidspunkt må deltakerne selv betale for fergen). </a:t>
            </a:r>
            <a:endParaRPr lang="nb-NO" sz="1200" dirty="0"/>
          </a:p>
          <a:p>
            <a:endParaRPr lang="nb-NO" sz="1200" dirty="0" smtClean="0"/>
          </a:p>
          <a:p>
            <a:pPr marL="171450" indent="-171450">
              <a:buFontTx/>
              <a:buChar char="-"/>
            </a:pPr>
            <a:r>
              <a:rPr lang="nb-NO" sz="1200" dirty="0" smtClean="0"/>
              <a:t>Det er flott hvis utstyr også kan transporteres til P-plass ved leirplassen i løpet av fredag. </a:t>
            </a:r>
          </a:p>
          <a:p>
            <a:pPr marL="171450" indent="-171450">
              <a:buFontTx/>
              <a:buChar char="-"/>
            </a:pPr>
            <a:r>
              <a:rPr lang="nb-NO" sz="1200" dirty="0" smtClean="0"/>
              <a:t>Biler med tilhenger blir prioritert på hoved parkeringsplass. </a:t>
            </a:r>
          </a:p>
          <a:p>
            <a:endParaRPr lang="nb-NO" sz="1200" dirty="0"/>
          </a:p>
        </p:txBody>
      </p:sp>
      <p:pic>
        <p:nvPicPr>
          <p:cNvPr id="8" name="Google Shape;11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Bilde 1" descr="Vesterlen-kretsleiermerke-201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08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kstSylinder 22"/>
          <p:cNvSpPr txBox="1"/>
          <p:nvPr/>
        </p:nvSpPr>
        <p:spPr>
          <a:xfrm>
            <a:off x="219799" y="2104730"/>
            <a:ext cx="8604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Hvem er hvem på denne leiren:</a:t>
            </a:r>
          </a:p>
          <a:p>
            <a:r>
              <a:rPr lang="nb-NO" sz="1200" dirty="0" smtClean="0"/>
              <a:t>Speidere 11-16 år (til og med 10.klassinger) – deles inn i patruljer med fra 4 til 8 (helst maks 7) speidere.</a:t>
            </a:r>
          </a:p>
          <a:p>
            <a:r>
              <a:rPr lang="nb-NO" sz="1200" dirty="0" smtClean="0"/>
              <a:t>Patruljefører 13-16 år – leder patruljen (kan ha en yngre leder under 18 år som veileder)</a:t>
            </a:r>
          </a:p>
          <a:p>
            <a:r>
              <a:rPr lang="nb-NO" sz="1200" dirty="0" smtClean="0"/>
              <a:t>Patruljeførerassistent 12-16 år – er patruljeførers assistent.</a:t>
            </a:r>
          </a:p>
          <a:p>
            <a:endParaRPr lang="nb-NO" sz="1200" dirty="0" smtClean="0"/>
          </a:p>
          <a:p>
            <a:r>
              <a:rPr lang="nb-NO" sz="1200" dirty="0" smtClean="0"/>
              <a:t>Troppsleder 18 år + må delta på leiren hele uken.</a:t>
            </a:r>
          </a:p>
          <a:p>
            <a:r>
              <a:rPr lang="nb-NO" sz="1200" dirty="0" smtClean="0"/>
              <a:t>Troppslederassistenter 16 år + som hele eller deler av leiren bistår troppsleder</a:t>
            </a:r>
          </a:p>
          <a:p>
            <a:r>
              <a:rPr lang="nb-NO" sz="1200" dirty="0" smtClean="0"/>
              <a:t>Førerpatruljen – troppens patruljeførere og assistenter og troppsledere og maks 2 troppslederassistenter</a:t>
            </a:r>
          </a:p>
          <a:p>
            <a:endParaRPr lang="nb-NO" sz="1200" dirty="0" smtClean="0"/>
          </a:p>
          <a:p>
            <a:r>
              <a:rPr lang="nb-NO" sz="1200" dirty="0" smtClean="0"/>
              <a:t>Stab 16 år + som </a:t>
            </a:r>
            <a:r>
              <a:rPr lang="nb-NO" sz="1200" dirty="0"/>
              <a:t>d</a:t>
            </a:r>
            <a:r>
              <a:rPr lang="nb-NO" sz="1200" dirty="0" smtClean="0"/>
              <a:t>eltar i forberedelser og gjennomføring av leiren.</a:t>
            </a:r>
          </a:p>
          <a:p>
            <a:r>
              <a:rPr lang="nb-NO" sz="1200" dirty="0"/>
              <a:t>- Det blir ledertrening på leiren. </a:t>
            </a:r>
            <a:r>
              <a:rPr lang="nb-NO" sz="1200" dirty="0" smtClean="0"/>
              <a:t>Mer info kommer etter 1.mai.</a:t>
            </a:r>
            <a:endParaRPr lang="nb-NO" sz="1200" dirty="0"/>
          </a:p>
          <a:p>
            <a:endParaRPr lang="nb-NO" sz="1200" dirty="0" smtClean="0"/>
          </a:p>
          <a:p>
            <a:r>
              <a:rPr lang="nb-NO" sz="1200" dirty="0" smtClean="0"/>
              <a:t>Lederbarn </a:t>
            </a:r>
            <a:r>
              <a:rPr lang="nb-NO" sz="1200" dirty="0"/>
              <a:t>6-10 år – får tilbud om noe eget </a:t>
            </a:r>
            <a:r>
              <a:rPr lang="nb-NO" sz="1200" dirty="0" smtClean="0"/>
              <a:t>program i løpet av leiruken</a:t>
            </a:r>
          </a:p>
          <a:p>
            <a:r>
              <a:rPr lang="nb-NO" sz="1200" dirty="0"/>
              <a:t>Det vil være egne aktiviteter for lederbarn (6-</a:t>
            </a:r>
            <a:r>
              <a:rPr lang="nb-NO" sz="1200" dirty="0" smtClean="0"/>
              <a:t>10 </a:t>
            </a:r>
            <a:r>
              <a:rPr lang="nb-NO" sz="1200" dirty="0"/>
              <a:t>år) i løpet av hele uken. Mer info kommer etter 1.mai</a:t>
            </a:r>
            <a:r>
              <a:rPr lang="nb-NO" sz="1200" dirty="0" smtClean="0"/>
              <a:t>.</a:t>
            </a:r>
            <a:endParaRPr lang="nb-NO" sz="1200" dirty="0"/>
          </a:p>
          <a:p>
            <a:endParaRPr lang="nb-NO" sz="1200" dirty="0" smtClean="0"/>
          </a:p>
          <a:p>
            <a:r>
              <a:rPr lang="nb-NO" sz="1200" dirty="0" smtClean="0"/>
              <a:t>Rovere 16-25 år - er de som er i stab og i troppene mellom 16 og 25 år. </a:t>
            </a:r>
          </a:p>
          <a:p>
            <a:pPr marL="171450" indent="-171450">
              <a:buFontTx/>
              <a:buChar char="-"/>
            </a:pPr>
            <a:r>
              <a:rPr lang="nb-NO" sz="1200" dirty="0" smtClean="0"/>
              <a:t>Det </a:t>
            </a:r>
            <a:r>
              <a:rPr lang="nb-NO" sz="1200" dirty="0"/>
              <a:t>vil være egne aktiviteter for alle rovere (16-25 år) i løpet av hele uken. Mer info kommer etter 1.mai</a:t>
            </a:r>
            <a:r>
              <a:rPr lang="nb-NO" sz="1200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nb-NO" sz="1200" dirty="0" smtClean="0"/>
              <a:t>10.klassinger blir invitert med på enkeltarrangement sammen med rovere.</a:t>
            </a:r>
          </a:p>
          <a:p>
            <a:pPr marL="171450" indent="-171450">
              <a:buFontTx/>
              <a:buChar char="-"/>
            </a:pPr>
            <a:r>
              <a:rPr lang="nb-NO" sz="1200" dirty="0" smtClean="0"/>
              <a:t>Rovere bor og spiser i gruppen </a:t>
            </a:r>
            <a:r>
              <a:rPr lang="mr-IN" sz="1200" dirty="0" smtClean="0"/>
              <a:t>–</a:t>
            </a:r>
            <a:r>
              <a:rPr lang="nb-NO" sz="1200" dirty="0" smtClean="0"/>
              <a:t> men får eget samlingsområde.</a:t>
            </a:r>
            <a:endParaRPr lang="nb-NO" sz="1200" dirty="0"/>
          </a:p>
          <a:p>
            <a:endParaRPr lang="nb-NO" sz="1200" dirty="0" smtClean="0"/>
          </a:p>
          <a:p>
            <a:r>
              <a:rPr lang="nb-NO" sz="1200" b="1" dirty="0" smtClean="0">
                <a:solidFill>
                  <a:srgbClr val="FF0000"/>
                </a:solidFill>
              </a:rPr>
              <a:t>PS! </a:t>
            </a:r>
            <a:r>
              <a:rPr lang="nb-NO" sz="1200" b="1" dirty="0">
                <a:solidFill>
                  <a:srgbClr val="FF0000"/>
                </a:solidFill>
              </a:rPr>
              <a:t>H</a:t>
            </a:r>
            <a:r>
              <a:rPr lang="nb-NO" sz="1200" b="1" dirty="0" smtClean="0">
                <a:solidFill>
                  <a:srgbClr val="FF0000"/>
                </a:solidFill>
              </a:rPr>
              <a:t>under og andre kjæledyr ikke kan delta på leiren</a:t>
            </a:r>
          </a:p>
          <a:p>
            <a:endParaRPr lang="nb-NO" sz="1200" dirty="0"/>
          </a:p>
          <a:p>
            <a:r>
              <a:rPr lang="nb-NO" sz="1600" b="1" dirty="0"/>
              <a:t>Alt program er med forbehold om både tidspunkt og dag for gjennomføring</a:t>
            </a:r>
            <a:r>
              <a:rPr lang="nb-NO" sz="1600" b="1" dirty="0" smtClean="0"/>
              <a:t>!</a:t>
            </a:r>
            <a:endParaRPr lang="nb-NO" sz="1600" b="1" dirty="0"/>
          </a:p>
        </p:txBody>
      </p:sp>
      <p:pic>
        <p:nvPicPr>
          <p:cNvPr id="5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5" y="964052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5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3" y="780081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8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el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39603"/>
              </p:ext>
            </p:extLst>
          </p:nvPr>
        </p:nvGraphicFramePr>
        <p:xfrm>
          <a:off x="1652068" y="517834"/>
          <a:ext cx="4639734" cy="3022600"/>
        </p:xfrm>
        <a:graphic>
          <a:graphicData uri="http://schemas.openxmlformats.org/drawingml/2006/table">
            <a:tbl>
              <a:tblPr/>
              <a:tblGrid>
                <a:gridCol w="4639734"/>
              </a:tblGrid>
              <a:tr h="302260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9050" cmpd="sng">
                      <a:solidFill>
                        <a:srgbClr val="008000"/>
                      </a:solidFill>
                      <a:prstDash val="dot"/>
                    </a:lnL>
                    <a:lnR w="19050" cmpd="sng">
                      <a:solidFill>
                        <a:srgbClr val="008000"/>
                      </a:solidFill>
                      <a:prstDash val="dot"/>
                    </a:lnR>
                    <a:lnT w="19050" cmpd="sng">
                      <a:solidFill>
                        <a:srgbClr val="008000"/>
                      </a:solidFill>
                      <a:prstDash val="dot"/>
                    </a:lnT>
                    <a:lnB w="19050" cmpd="sng">
                      <a:solidFill>
                        <a:srgbClr val="008000"/>
                      </a:solidFill>
                      <a:prstDash val="dot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l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72901"/>
              </p:ext>
            </p:extLst>
          </p:nvPr>
        </p:nvGraphicFramePr>
        <p:xfrm>
          <a:off x="1846802" y="2228101"/>
          <a:ext cx="4207933" cy="2954866"/>
        </p:xfrm>
        <a:graphic>
          <a:graphicData uri="http://schemas.openxmlformats.org/drawingml/2006/table">
            <a:tbl>
              <a:tblPr/>
              <a:tblGrid>
                <a:gridCol w="4207933"/>
              </a:tblGrid>
              <a:tr h="2954866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8100" cmpd="sng">
                      <a:solidFill>
                        <a:srgbClr val="008000"/>
                      </a:solidFill>
                      <a:prstDash val="solid"/>
                    </a:lnL>
                    <a:lnR w="38100" cmpd="sng">
                      <a:solidFill>
                        <a:srgbClr val="008000"/>
                      </a:solidFill>
                      <a:prstDash val="solid"/>
                    </a:lnR>
                    <a:lnT w="38100" cmpd="sng">
                      <a:solidFill>
                        <a:srgbClr val="008000"/>
                      </a:solidFill>
                      <a:prstDash val="solid"/>
                    </a:lnT>
                    <a:lnB w="38100" cmpd="sng">
                      <a:solidFill>
                        <a:srgbClr val="008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047107"/>
              </p:ext>
            </p:extLst>
          </p:nvPr>
        </p:nvGraphicFramePr>
        <p:xfrm>
          <a:off x="4750868" y="5521634"/>
          <a:ext cx="1439334" cy="1007533"/>
        </p:xfrm>
        <a:graphic>
          <a:graphicData uri="http://schemas.openxmlformats.org/drawingml/2006/table">
            <a:tbl>
              <a:tblPr/>
              <a:tblGrid>
                <a:gridCol w="1439334"/>
              </a:tblGrid>
              <a:tr h="1007533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8100" cmpd="sng">
                      <a:solidFill>
                        <a:srgbClr val="FF6600"/>
                      </a:solidFill>
                      <a:prstDash val="solid"/>
                    </a:lnL>
                    <a:lnR w="38100" cmpd="sng">
                      <a:solidFill>
                        <a:srgbClr val="FF6600"/>
                      </a:solidFill>
                      <a:prstDash val="solid"/>
                    </a:lnR>
                    <a:lnT w="38100" cmpd="sng">
                      <a:solidFill>
                        <a:srgbClr val="FF6600"/>
                      </a:solidFill>
                      <a:prstDash val="solid"/>
                    </a:lnT>
                    <a:lnB w="38100" cmpd="sng">
                      <a:solidFill>
                        <a:srgbClr val="FF66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2" name="Tabell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284587"/>
              </p:ext>
            </p:extLst>
          </p:nvPr>
        </p:nvGraphicFramePr>
        <p:xfrm>
          <a:off x="3227749" y="5524252"/>
          <a:ext cx="1439334" cy="1007533"/>
        </p:xfrm>
        <a:graphic>
          <a:graphicData uri="http://schemas.openxmlformats.org/drawingml/2006/table">
            <a:tbl>
              <a:tblPr/>
              <a:tblGrid>
                <a:gridCol w="1439334"/>
              </a:tblGrid>
              <a:tr h="1007533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8100" cmpd="sng">
                      <a:solidFill>
                        <a:srgbClr val="FF6600"/>
                      </a:solidFill>
                      <a:prstDash val="solid"/>
                    </a:lnL>
                    <a:lnR w="38100" cmpd="sng">
                      <a:solidFill>
                        <a:srgbClr val="FF6600"/>
                      </a:solidFill>
                      <a:prstDash val="solid"/>
                    </a:lnR>
                    <a:lnT w="38100" cmpd="sng">
                      <a:solidFill>
                        <a:srgbClr val="FF6600"/>
                      </a:solidFill>
                      <a:prstDash val="solid"/>
                    </a:lnT>
                    <a:lnB w="38100" cmpd="sng">
                      <a:solidFill>
                        <a:srgbClr val="FF66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3" name="Tabell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02095"/>
              </p:ext>
            </p:extLst>
          </p:nvPr>
        </p:nvGraphicFramePr>
        <p:xfrm>
          <a:off x="1712212" y="5524251"/>
          <a:ext cx="1439334" cy="1007533"/>
        </p:xfrm>
        <a:graphic>
          <a:graphicData uri="http://schemas.openxmlformats.org/drawingml/2006/table">
            <a:tbl>
              <a:tblPr/>
              <a:tblGrid>
                <a:gridCol w="1439334"/>
              </a:tblGrid>
              <a:tr h="1007533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8100" cmpd="sng">
                      <a:solidFill>
                        <a:srgbClr val="FF6600"/>
                      </a:solidFill>
                      <a:prstDash val="solid"/>
                    </a:lnL>
                    <a:lnR w="38100" cmpd="sng">
                      <a:solidFill>
                        <a:srgbClr val="FF6600"/>
                      </a:solidFill>
                      <a:prstDash val="solid"/>
                    </a:lnR>
                    <a:lnT w="38100" cmpd="sng">
                      <a:solidFill>
                        <a:srgbClr val="FF6600"/>
                      </a:solidFill>
                      <a:prstDash val="solid"/>
                    </a:lnT>
                    <a:lnB w="38100" cmpd="sng">
                      <a:solidFill>
                        <a:srgbClr val="FF66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525405"/>
              </p:ext>
            </p:extLst>
          </p:nvPr>
        </p:nvGraphicFramePr>
        <p:xfrm>
          <a:off x="1643602" y="3809999"/>
          <a:ext cx="4604913" cy="2837702"/>
        </p:xfrm>
        <a:graphic>
          <a:graphicData uri="http://schemas.openxmlformats.org/drawingml/2006/table">
            <a:tbl>
              <a:tblPr/>
              <a:tblGrid>
                <a:gridCol w="4604913"/>
              </a:tblGrid>
              <a:tr h="2837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8100" cmpd="sng">
                      <a:solidFill>
                        <a:srgbClr val="FF6600"/>
                      </a:solidFill>
                      <a:prstDash val="dot"/>
                    </a:lnL>
                    <a:lnR w="38100" cmpd="sng">
                      <a:solidFill>
                        <a:srgbClr val="FF6600"/>
                      </a:solidFill>
                      <a:prstDash val="dot"/>
                    </a:lnR>
                    <a:lnT w="38100" cmpd="sng">
                      <a:solidFill>
                        <a:srgbClr val="FF6600"/>
                      </a:solidFill>
                      <a:prstDash val="dot"/>
                    </a:lnT>
                    <a:lnB w="38100" cmpd="sng">
                      <a:solidFill>
                        <a:srgbClr val="FF6600"/>
                      </a:solidFill>
                      <a:prstDash val="dot"/>
                    </a:lnB>
                  </a:tcPr>
                </a:tc>
              </a:tr>
            </a:tbl>
          </a:graphicData>
        </a:graphic>
      </p:graphicFrame>
      <p:sp>
        <p:nvSpPr>
          <p:cNvPr id="6" name="TekstSylinder 5"/>
          <p:cNvSpPr txBox="1"/>
          <p:nvPr/>
        </p:nvSpPr>
        <p:spPr>
          <a:xfrm>
            <a:off x="1761186" y="5598458"/>
            <a:ext cx="1363132" cy="8156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b-NO" sz="1400" b="1" dirty="0" smtClean="0"/>
              <a:t>Patrulje</a:t>
            </a:r>
          </a:p>
          <a:p>
            <a:r>
              <a:rPr lang="nb-NO" sz="1100" dirty="0" smtClean="0"/>
              <a:t>Patruljefører</a:t>
            </a:r>
          </a:p>
          <a:p>
            <a:r>
              <a:rPr lang="nb-NO" sz="1100" dirty="0" smtClean="0"/>
              <a:t>Patruljeassistent</a:t>
            </a:r>
          </a:p>
          <a:p>
            <a:r>
              <a:rPr lang="nb-NO" sz="1100" dirty="0" smtClean="0"/>
              <a:t>+ 2 til 6 speidere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2421449" y="609413"/>
            <a:ext cx="2582351" cy="138499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b-NO" sz="1200" b="1" dirty="0" smtClean="0"/>
              <a:t>Sentral stab </a:t>
            </a:r>
          </a:p>
          <a:p>
            <a:r>
              <a:rPr lang="nb-NO" sz="1200" dirty="0" smtClean="0"/>
              <a:t>Leirsjef – Eve Nordvall</a:t>
            </a:r>
          </a:p>
          <a:p>
            <a:r>
              <a:rPr lang="nb-NO" sz="1200" dirty="0" smtClean="0"/>
              <a:t>Teknisk – Trond Haugland</a:t>
            </a:r>
          </a:p>
          <a:p>
            <a:r>
              <a:rPr lang="nb-NO" sz="1200" dirty="0" smtClean="0"/>
              <a:t>Beredskap – Ole Sletten</a:t>
            </a:r>
          </a:p>
          <a:p>
            <a:r>
              <a:rPr lang="nb-NO" sz="1200" dirty="0" smtClean="0"/>
              <a:t>Intendantur –  Tove Karin Hansen</a:t>
            </a:r>
          </a:p>
          <a:p>
            <a:r>
              <a:rPr lang="nb-NO" sz="1200" dirty="0" smtClean="0"/>
              <a:t>Program – Asbjørn Hogstad</a:t>
            </a:r>
          </a:p>
          <a:p>
            <a:r>
              <a:rPr lang="nb-NO" sz="1200" dirty="0" smtClean="0"/>
              <a:t>Daghavende - Ivar A. Nøttestad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2169487" y="2354121"/>
            <a:ext cx="3638762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200" b="1" dirty="0" smtClean="0">
                <a:solidFill>
                  <a:schemeClr val="tx1"/>
                </a:solidFill>
              </a:rPr>
              <a:t>Speidergruppen på leir</a:t>
            </a:r>
          </a:p>
          <a:p>
            <a:r>
              <a:rPr lang="nb-NO" sz="1200" dirty="0" smtClean="0">
                <a:solidFill>
                  <a:schemeClr val="tx1"/>
                </a:solidFill>
              </a:rPr>
              <a:t>Andre ledere (morer og farer)  og rovere</a:t>
            </a:r>
          </a:p>
          <a:p>
            <a:r>
              <a:rPr lang="nb-NO" sz="1200" dirty="0" smtClean="0">
                <a:solidFill>
                  <a:schemeClr val="tx1"/>
                </a:solidFill>
              </a:rPr>
              <a:t>Ledere (og rovere) som har stabs oppgaver</a:t>
            </a:r>
          </a:p>
          <a:p>
            <a:r>
              <a:rPr lang="nb-NO" sz="1200" dirty="0" smtClean="0">
                <a:solidFill>
                  <a:schemeClr val="tx1"/>
                </a:solidFill>
              </a:rPr>
              <a:t>Lederbarn</a:t>
            </a:r>
            <a:r>
              <a:rPr lang="nb-NO" sz="1200" dirty="0">
                <a:solidFill>
                  <a:schemeClr val="tx1"/>
                </a:solidFill>
              </a:rPr>
              <a:t> </a:t>
            </a:r>
            <a:r>
              <a:rPr lang="nb-NO" sz="1200" dirty="0" smtClean="0">
                <a:solidFill>
                  <a:schemeClr val="tx1"/>
                </a:solidFill>
              </a:rPr>
              <a:t>– Dagsbesøk – Mor/far som deltar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2753611" y="4187354"/>
            <a:ext cx="2351904" cy="892552"/>
          </a:xfrm>
          <a:prstGeom prst="rect">
            <a:avLst/>
          </a:prstGeom>
          <a:solidFill>
            <a:srgbClr val="A2C7E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b-NO" sz="1200" b="1" dirty="0" smtClean="0"/>
              <a:t>Troppen på leir</a:t>
            </a:r>
          </a:p>
          <a:p>
            <a:r>
              <a:rPr lang="nb-NO" sz="1400" b="1" dirty="0" smtClean="0">
                <a:solidFill>
                  <a:srgbClr val="FF0000"/>
                </a:solidFill>
              </a:rPr>
              <a:t> Troppsleder </a:t>
            </a:r>
            <a:endParaRPr lang="nb-NO" sz="1400" b="1" dirty="0">
              <a:solidFill>
                <a:srgbClr val="FF0000"/>
              </a:solidFill>
            </a:endParaRPr>
          </a:p>
          <a:p>
            <a:r>
              <a:rPr lang="nb-NO" sz="1200" dirty="0" smtClean="0"/>
              <a:t>+ Troppsassistenter </a:t>
            </a:r>
            <a:r>
              <a:rPr lang="nb-NO" sz="1200" dirty="0"/>
              <a:t>(1-2)</a:t>
            </a:r>
          </a:p>
          <a:p>
            <a:r>
              <a:rPr lang="nb-NO" sz="1400" b="1" i="1" dirty="0" smtClean="0"/>
              <a:t>Maks </a:t>
            </a:r>
            <a:r>
              <a:rPr lang="nb-NO" sz="1400" b="1" i="1" dirty="0"/>
              <a:t>1 </a:t>
            </a:r>
            <a:r>
              <a:rPr lang="nb-NO" sz="1400" b="1" i="1" dirty="0" smtClean="0"/>
              <a:t>leder pr</a:t>
            </a:r>
            <a:r>
              <a:rPr lang="nb-NO" sz="1400" b="1" i="1" dirty="0"/>
              <a:t>. patrulje</a:t>
            </a:r>
          </a:p>
        </p:txBody>
      </p:sp>
      <p:sp>
        <p:nvSpPr>
          <p:cNvPr id="26" name="TekstSylinder 25"/>
          <p:cNvSpPr txBox="1"/>
          <p:nvPr/>
        </p:nvSpPr>
        <p:spPr>
          <a:xfrm>
            <a:off x="3033102" y="3522491"/>
            <a:ext cx="2914349" cy="3077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400" b="1" dirty="0" smtClean="0">
                <a:solidFill>
                  <a:schemeClr val="bg1"/>
                </a:solidFill>
              </a:rPr>
              <a:t>Teltområde og matlaging sammen</a:t>
            </a:r>
          </a:p>
        </p:txBody>
      </p:sp>
      <p:sp>
        <p:nvSpPr>
          <p:cNvPr id="56" name="TekstSylinder 55"/>
          <p:cNvSpPr txBox="1"/>
          <p:nvPr/>
        </p:nvSpPr>
        <p:spPr>
          <a:xfrm rot="21160847">
            <a:off x="589573" y="1602317"/>
            <a:ext cx="1185600" cy="1200328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b-NO" sz="2400" b="1" dirty="0" smtClean="0">
                <a:solidFill>
                  <a:schemeClr val="bg1"/>
                </a:solidFill>
              </a:rPr>
              <a:t>Drift av leiren (stab)</a:t>
            </a:r>
            <a:endParaRPr lang="nb-NO" dirty="0" smtClean="0">
              <a:solidFill>
                <a:schemeClr val="bg1"/>
              </a:solidFill>
            </a:endParaRPr>
          </a:p>
        </p:txBody>
      </p:sp>
      <p:sp>
        <p:nvSpPr>
          <p:cNvPr id="48" name="TekstSylinder 47"/>
          <p:cNvSpPr txBox="1"/>
          <p:nvPr/>
        </p:nvSpPr>
        <p:spPr>
          <a:xfrm>
            <a:off x="3295484" y="5598458"/>
            <a:ext cx="1363132" cy="8156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b-NO" sz="1400" b="1" dirty="0" smtClean="0"/>
              <a:t>Patrulje</a:t>
            </a:r>
          </a:p>
          <a:p>
            <a:r>
              <a:rPr lang="nb-NO" sz="1100" dirty="0" smtClean="0"/>
              <a:t>Patruljefører</a:t>
            </a:r>
          </a:p>
          <a:p>
            <a:r>
              <a:rPr lang="nb-NO" sz="1100" dirty="0" smtClean="0"/>
              <a:t>Patruljeassistent</a:t>
            </a:r>
          </a:p>
          <a:p>
            <a:r>
              <a:rPr lang="nb-NO" sz="1100" dirty="0" smtClean="0"/>
              <a:t>+ 2 til 6 speidere</a:t>
            </a:r>
          </a:p>
        </p:txBody>
      </p:sp>
      <p:sp>
        <p:nvSpPr>
          <p:cNvPr id="57" name="TekstSylinder 56"/>
          <p:cNvSpPr txBox="1"/>
          <p:nvPr/>
        </p:nvSpPr>
        <p:spPr>
          <a:xfrm>
            <a:off x="4783788" y="5608917"/>
            <a:ext cx="1363132" cy="8156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b-NO" sz="1400" b="1" dirty="0" smtClean="0"/>
              <a:t>Patrulje</a:t>
            </a:r>
          </a:p>
          <a:p>
            <a:r>
              <a:rPr lang="nb-NO" sz="1100" dirty="0" smtClean="0"/>
              <a:t>Patruljefører</a:t>
            </a:r>
          </a:p>
          <a:p>
            <a:r>
              <a:rPr lang="nb-NO" sz="1100" dirty="0" smtClean="0"/>
              <a:t>Patruljeassistent</a:t>
            </a:r>
          </a:p>
          <a:p>
            <a:r>
              <a:rPr lang="nb-NO" sz="1100" dirty="0" smtClean="0"/>
              <a:t>+ 2 til 6 speidere</a:t>
            </a:r>
          </a:p>
        </p:txBody>
      </p:sp>
      <p:sp>
        <p:nvSpPr>
          <p:cNvPr id="65" name="TekstSylinder 64"/>
          <p:cNvSpPr txBox="1"/>
          <p:nvPr/>
        </p:nvSpPr>
        <p:spPr>
          <a:xfrm rot="21160847">
            <a:off x="343129" y="4582803"/>
            <a:ext cx="1541398" cy="1200328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b-NO" sz="2400" b="1" dirty="0" smtClean="0">
                <a:solidFill>
                  <a:schemeClr val="bg1"/>
                </a:solidFill>
              </a:rPr>
              <a:t>Drift av patruljene</a:t>
            </a:r>
          </a:p>
          <a:p>
            <a:r>
              <a:rPr lang="nb-NO" sz="2400" b="1" dirty="0" smtClean="0">
                <a:solidFill>
                  <a:schemeClr val="bg1"/>
                </a:solidFill>
              </a:rPr>
              <a:t>(troppen)</a:t>
            </a:r>
            <a:endParaRPr lang="nb-NO" dirty="0" smtClean="0">
              <a:solidFill>
                <a:schemeClr val="bg1"/>
              </a:solidFill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1049381" y="3521485"/>
            <a:ext cx="1810651" cy="3077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400" b="1" dirty="0" smtClean="0">
                <a:solidFill>
                  <a:schemeClr val="bg1"/>
                </a:solidFill>
              </a:rPr>
              <a:t>Troppsleder er sjefen!</a:t>
            </a:r>
          </a:p>
        </p:txBody>
      </p:sp>
      <p:sp>
        <p:nvSpPr>
          <p:cNvPr id="19" name="TekstSylinder 18"/>
          <p:cNvSpPr txBox="1"/>
          <p:nvPr/>
        </p:nvSpPr>
        <p:spPr>
          <a:xfrm>
            <a:off x="6388772" y="3521485"/>
            <a:ext cx="2755227" cy="313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Troppsleders oppgaver: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Førerpatruljemøte i troppen hver kveld.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Flaggheis og firing på troppsområde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Ledermøte med leirsjef hver kveld.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Egen aktivitet – oppfølging.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Sørge for at noen lager måltid til lederpatruljen. </a:t>
            </a:r>
          </a:p>
          <a:p>
            <a:pPr marL="171450" indent="-171450">
              <a:buFontTx/>
              <a:buChar char="-"/>
            </a:pPr>
            <a:r>
              <a:rPr lang="nb-NO" sz="1100" dirty="0"/>
              <a:t>Bading</a:t>
            </a:r>
          </a:p>
          <a:p>
            <a:pPr marL="171450" indent="-171450">
              <a:buFontTx/>
              <a:buChar char="-"/>
            </a:pPr>
            <a:endParaRPr lang="nb-NO" sz="1100" dirty="0" smtClean="0"/>
          </a:p>
          <a:p>
            <a:r>
              <a:rPr lang="nb-NO" sz="1100" dirty="0"/>
              <a:t>Patruljeførers oppgave:</a:t>
            </a:r>
          </a:p>
          <a:p>
            <a:pPr marL="171450" indent="-171450">
              <a:buFontTx/>
              <a:buChar char="-"/>
            </a:pPr>
            <a:r>
              <a:rPr lang="nb-NO" sz="1100" dirty="0"/>
              <a:t>Hente mat til patrulje</a:t>
            </a:r>
          </a:p>
          <a:p>
            <a:pPr marL="171450" indent="-171450">
              <a:buFontTx/>
              <a:buChar char="-"/>
            </a:pPr>
            <a:r>
              <a:rPr lang="nb-NO" sz="1100" dirty="0"/>
              <a:t>Sørge for at noen lager måltidene</a:t>
            </a:r>
          </a:p>
          <a:p>
            <a:pPr marL="171450" indent="-171450">
              <a:buFontTx/>
              <a:buChar char="-"/>
            </a:pPr>
            <a:r>
              <a:rPr lang="nb-NO" sz="1100" dirty="0"/>
              <a:t>Delta på førermøte med troppsleder hver kveld</a:t>
            </a:r>
          </a:p>
          <a:p>
            <a:pPr marL="171450" indent="-171450">
              <a:buFontTx/>
              <a:buChar char="-"/>
            </a:pPr>
            <a:r>
              <a:rPr lang="nb-NO" sz="1100" dirty="0"/>
              <a:t>Klar til inspeksjon hver morgen</a:t>
            </a:r>
          </a:p>
          <a:p>
            <a:pPr marL="171450" indent="-171450">
              <a:buFontTx/>
              <a:buChar char="-"/>
            </a:pPr>
            <a:r>
              <a:rPr lang="nb-NO" sz="1100" dirty="0"/>
              <a:t>Gi beskjed hvis noen i patruljen ikke trives</a:t>
            </a:r>
          </a:p>
          <a:p>
            <a:pPr marL="171450" indent="-171450">
              <a:buFontTx/>
              <a:buChar char="-"/>
            </a:pPr>
            <a:r>
              <a:rPr lang="nb-NO" sz="1100" dirty="0"/>
              <a:t>Spør troppsleder hvis du trenger hjelp</a:t>
            </a:r>
          </a:p>
          <a:p>
            <a:pPr marL="171450" indent="-171450">
              <a:buFontTx/>
              <a:buChar char="-"/>
            </a:pPr>
            <a:endParaRPr lang="nb-NO" sz="1100" dirty="0" smtClean="0"/>
          </a:p>
        </p:txBody>
      </p:sp>
      <p:pic>
        <p:nvPicPr>
          <p:cNvPr id="20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43804" y="793384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Bilde 20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772" y="609413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999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4010526" y="2185164"/>
            <a:ext cx="5133473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3" name="TekstSylinder 22"/>
          <p:cNvSpPr txBox="1"/>
          <p:nvPr/>
        </p:nvSpPr>
        <p:spPr>
          <a:xfrm>
            <a:off x="4114800" y="2517903"/>
            <a:ext cx="485139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Målet med at patruljefører kommer fredag er: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Få utstyr til parkeringsplass – slik at det er klart når speiderne kommer lørdag (trenger ikke ta det til området – kun til P-plassen)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Bli kjent med leirområdet – her skal min patrulje bo!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Bli kjent med de andre patruljeførerne</a:t>
            </a:r>
            <a:endParaRPr lang="nb-NO" sz="1100" dirty="0"/>
          </a:p>
          <a:p>
            <a:endParaRPr lang="nb-NO" sz="1100" dirty="0" smtClean="0"/>
          </a:p>
          <a:p>
            <a:r>
              <a:rPr lang="nb-NO" sz="1100" dirty="0" smtClean="0"/>
              <a:t>Dere trenger ikke ta med mat. Det blir servert mat på låven både fredag kveld og lørdag morgen. Lørdag lunsj lages på patruljeområdet (matutlevering starter til lunsj lørdag).</a:t>
            </a:r>
          </a:p>
          <a:p>
            <a:endParaRPr lang="nb-NO" sz="1100" dirty="0" smtClean="0"/>
          </a:p>
          <a:p>
            <a:endParaRPr lang="nb-NO" sz="1100" dirty="0"/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302140" y="2005394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Fra torsdag 20.juni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158207" y="2635425"/>
            <a:ext cx="36433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Innrykk for alle over 16 år som ønsker å bidra </a:t>
            </a:r>
            <a:r>
              <a:rPr lang="nb-NO" sz="1100" b="1" dirty="0" smtClean="0">
                <a:solidFill>
                  <a:srgbClr val="FF0000"/>
                </a:solidFill>
              </a:rPr>
              <a:t>med </a:t>
            </a:r>
            <a:r>
              <a:rPr lang="nb-NO" sz="1100" b="1" dirty="0">
                <a:solidFill>
                  <a:srgbClr val="FF0000"/>
                </a:solidFill>
              </a:rPr>
              <a:t>fellesoppgaver</a:t>
            </a:r>
            <a:r>
              <a:rPr lang="nb-NO" sz="1100" dirty="0" smtClean="0"/>
              <a:t> i forberedelsen til leiren. 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Vi tilbyr gratis mat, overnatting innendørs (til og med natt til lørdag). Bli med da vel – kjekt hvis du melder deg på </a:t>
            </a:r>
          </a:p>
        </p:txBody>
      </p:sp>
      <p:sp>
        <p:nvSpPr>
          <p:cNvPr id="10" name="Tittel 1"/>
          <p:cNvSpPr txBox="1">
            <a:spLocks/>
          </p:cNvSpPr>
          <p:nvPr/>
        </p:nvSpPr>
        <p:spPr>
          <a:xfrm>
            <a:off x="251340" y="3495094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Fredag 21.juni</a:t>
            </a:r>
          </a:p>
        </p:txBody>
      </p:sp>
      <p:sp>
        <p:nvSpPr>
          <p:cNvPr id="12" name="TekstSylinder 11"/>
          <p:cNvSpPr txBox="1"/>
          <p:nvPr/>
        </p:nvSpPr>
        <p:spPr>
          <a:xfrm>
            <a:off x="251340" y="4081806"/>
            <a:ext cx="364332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Innrykk fredag ettermiddag</a:t>
            </a:r>
          </a:p>
          <a:p>
            <a:r>
              <a:rPr lang="nb-NO" sz="1100" dirty="0" smtClean="0">
                <a:solidFill>
                  <a:srgbClr val="FF0000"/>
                </a:solidFill>
              </a:rPr>
              <a:t>Det blir satt opp gratis buss fra Tau (kl.18.10) som korresponderer med båt fra Stavanger (kl.17.30).</a:t>
            </a:r>
          </a:p>
          <a:p>
            <a:r>
              <a:rPr lang="nb-NO" sz="1100" dirty="0" smtClean="0"/>
              <a:t>Alle </a:t>
            </a:r>
            <a:r>
              <a:rPr lang="nb-NO" sz="1100" dirty="0"/>
              <a:t>førerpatruljene inviteres til nyttig arbeid og </a:t>
            </a:r>
            <a:r>
              <a:rPr lang="nb-NO" sz="1100" dirty="0" smtClean="0"/>
              <a:t>moro. </a:t>
            </a:r>
            <a:endParaRPr lang="nb-NO" sz="1100" dirty="0"/>
          </a:p>
          <a:p>
            <a:r>
              <a:rPr lang="nb-NO" sz="1100" b="1" dirty="0" smtClean="0">
                <a:solidFill>
                  <a:srgbClr val="FF0000"/>
                </a:solidFill>
              </a:rPr>
              <a:t>Adgang </a:t>
            </a:r>
            <a:r>
              <a:rPr lang="nb-NO" sz="1100" b="1" dirty="0">
                <a:solidFill>
                  <a:srgbClr val="FF0000"/>
                </a:solidFill>
              </a:rPr>
              <a:t>kun for 3 troppsledere pr. tropp og 1 patruljefører pr. patrulje</a:t>
            </a:r>
            <a:r>
              <a:rPr lang="nb-NO" sz="1100" b="1" dirty="0" smtClean="0">
                <a:solidFill>
                  <a:srgbClr val="FF0000"/>
                </a:solidFill>
              </a:rPr>
              <a:t>. (grupper med kun 1 patrulje kan også ha med patruljeførerassistenten). 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Sette opp et telt midlertidig for overnatting (de som ønsker kan også overnatte inne denne natten)</a:t>
            </a:r>
          </a:p>
          <a:p>
            <a:pPr marL="171450" indent="-171450">
              <a:buFontTx/>
              <a:buChar char="-"/>
            </a:pPr>
            <a:r>
              <a:rPr lang="nb-NO" sz="1100" dirty="0" smtClean="0"/>
              <a:t>Lage en plan for morgendagens leirbygging</a:t>
            </a:r>
          </a:p>
          <a:p>
            <a:pPr marL="171450" indent="-171450">
              <a:buFontTx/>
              <a:buChar char="-"/>
            </a:pPr>
            <a:endParaRPr lang="nb-NO" sz="1100" dirty="0"/>
          </a:p>
        </p:txBody>
      </p:sp>
      <p:pic>
        <p:nvPicPr>
          <p:cNvPr id="13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5" y="889000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Bilde 13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3" y="705029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58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4010526" y="2528064"/>
            <a:ext cx="5133473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158207" y="2693928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Lørdag 22.juni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158207" y="3400702"/>
            <a:ext cx="349939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Fra 10.00 De første speiderne kommer</a:t>
            </a:r>
            <a:endParaRPr lang="nb-NO" sz="1100" dirty="0"/>
          </a:p>
          <a:p>
            <a:r>
              <a:rPr lang="nb-NO" sz="1100" dirty="0" smtClean="0"/>
              <a:t>	– </a:t>
            </a:r>
            <a:r>
              <a:rPr lang="nb-NO" sz="1100" dirty="0"/>
              <a:t>gruppene blir tildelt ferge/</a:t>
            </a:r>
            <a:r>
              <a:rPr lang="nb-NO" sz="1100" dirty="0" smtClean="0"/>
              <a:t>busstider</a:t>
            </a:r>
          </a:p>
          <a:p>
            <a:endParaRPr lang="nb-NO" sz="1100" dirty="0"/>
          </a:p>
          <a:p>
            <a:r>
              <a:rPr lang="nb-NO" sz="1100" b="1" dirty="0" smtClean="0">
                <a:solidFill>
                  <a:srgbClr val="FF0000"/>
                </a:solidFill>
              </a:rPr>
              <a:t>	Reiserute for din gruppe kommer senest 1.juni</a:t>
            </a:r>
          </a:p>
          <a:p>
            <a:endParaRPr lang="nb-NO" sz="1100" dirty="0"/>
          </a:p>
          <a:p>
            <a:r>
              <a:rPr lang="nb-NO" sz="1100" dirty="0"/>
              <a:t>	</a:t>
            </a:r>
            <a:r>
              <a:rPr lang="nb-NO" sz="1100" dirty="0" smtClean="0"/>
              <a:t>- Patruljene bygger leirområde</a:t>
            </a:r>
          </a:p>
          <a:p>
            <a:r>
              <a:rPr lang="nb-NO" sz="1100" dirty="0"/>
              <a:t>	</a:t>
            </a:r>
            <a:r>
              <a:rPr lang="nb-NO" sz="1100" dirty="0" smtClean="0"/>
              <a:t>- Lederne bygger troppsområde</a:t>
            </a:r>
          </a:p>
          <a:p>
            <a:r>
              <a:rPr lang="nb-NO" sz="1100" dirty="0" smtClean="0"/>
              <a:t>	Lunsj</a:t>
            </a:r>
          </a:p>
          <a:p>
            <a:r>
              <a:rPr lang="nb-NO" sz="1100" dirty="0" smtClean="0"/>
              <a:t>Patruljefører SKAL ta med patruljens ”transportkasse” for mat ved første utlevering av mat. Det er da også viktig å vite hvor mange personer du er i patruljen.</a:t>
            </a:r>
            <a:endParaRPr lang="nb-NO" sz="1100" dirty="0"/>
          </a:p>
          <a:p>
            <a:endParaRPr lang="nb-NO" sz="1100" dirty="0" smtClean="0"/>
          </a:p>
          <a:p>
            <a:r>
              <a:rPr lang="nb-NO" sz="1100" dirty="0" smtClean="0"/>
              <a:t>Åpningsleirbål  </a:t>
            </a:r>
            <a:r>
              <a:rPr lang="nb-NO" sz="1100" dirty="0" smtClean="0">
                <a:solidFill>
                  <a:srgbClr val="FF0000"/>
                </a:solidFill>
              </a:rPr>
              <a:t>- alle presenterer sitt Eventyr (3 minutt) </a:t>
            </a:r>
            <a:r>
              <a:rPr lang="nb-NO" sz="1100" b="1" i="1" dirty="0" smtClean="0"/>
              <a:t>Har dere annen underholdning? </a:t>
            </a:r>
          </a:p>
          <a:p>
            <a:endParaRPr lang="nb-NO" sz="1100" dirty="0" smtClean="0"/>
          </a:p>
          <a:p>
            <a:endParaRPr lang="nb-NO" sz="1100" dirty="0" smtClean="0"/>
          </a:p>
          <a:p>
            <a:endParaRPr lang="nb-NO" sz="1100" dirty="0" smtClean="0"/>
          </a:p>
          <a:p>
            <a:endParaRPr lang="nb-NO" sz="1100" dirty="0"/>
          </a:p>
          <a:p>
            <a:endParaRPr lang="nb-NO" sz="1100" dirty="0" smtClean="0"/>
          </a:p>
          <a:p>
            <a:endParaRPr lang="nb-NO" sz="1100" dirty="0" smtClean="0"/>
          </a:p>
        </p:txBody>
      </p:sp>
      <p:sp>
        <p:nvSpPr>
          <p:cNvPr id="8" name="TekstSylinder 7"/>
          <p:cNvSpPr txBox="1"/>
          <p:nvPr/>
        </p:nvSpPr>
        <p:spPr>
          <a:xfrm>
            <a:off x="4114800" y="2803994"/>
            <a:ext cx="4851399" cy="2631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Lørdag er det bygging av patruljeområde (se eget skriv for innhold) </a:t>
            </a:r>
          </a:p>
          <a:p>
            <a:r>
              <a:rPr lang="nb-NO" sz="1100" dirty="0" smtClean="0"/>
              <a:t>De voksne over 16 år bygger troppsområde (se eget skriv for innhold)</a:t>
            </a:r>
          </a:p>
          <a:p>
            <a:endParaRPr lang="nb-NO" sz="1100" dirty="0" smtClean="0"/>
          </a:p>
          <a:p>
            <a:r>
              <a:rPr lang="nb-NO" sz="1100" dirty="0" smtClean="0"/>
              <a:t>Første matutlevering er til lørdag lunsj. Hver patrulje får mat i egen ”transportkasse”. Lederne får mat i sin ”lederpatruljekasse”. Transportkassen for mat må leveres tilbake til matutlevering umiddelbart etter frokost hver dag (slik at middag kan klargjøres)</a:t>
            </a:r>
          </a:p>
          <a:p>
            <a:endParaRPr lang="nb-NO" sz="1100" dirty="0"/>
          </a:p>
          <a:p>
            <a:r>
              <a:rPr lang="nb-NO" sz="1100" dirty="0" smtClean="0"/>
              <a:t>Har dere noen som vil/kan opptre med</a:t>
            </a:r>
          </a:p>
          <a:p>
            <a:r>
              <a:rPr lang="nb-NO" sz="1100" dirty="0" smtClean="0"/>
              <a:t>et innslag på leirbålet? Ta kontakt med </a:t>
            </a:r>
          </a:p>
          <a:p>
            <a:r>
              <a:rPr lang="nb-NO" sz="1100" dirty="0" smtClean="0"/>
              <a:t>??? før leiren.</a:t>
            </a:r>
          </a:p>
          <a:p>
            <a:endParaRPr lang="nb-NO" sz="1100" dirty="0"/>
          </a:p>
          <a:p>
            <a:endParaRPr lang="nb-NO" sz="1100" dirty="0" smtClean="0"/>
          </a:p>
          <a:p>
            <a:r>
              <a:rPr lang="nb-NO" sz="1100" dirty="0" smtClean="0"/>
              <a:t>Alle gruppene har innslag med antrekk fra sitt eventyr.</a:t>
            </a:r>
          </a:p>
          <a:p>
            <a:endParaRPr lang="nb-NO" sz="1100" dirty="0" smtClean="0"/>
          </a:p>
        </p:txBody>
      </p:sp>
      <p:pic>
        <p:nvPicPr>
          <p:cNvPr id="10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Bilde 11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827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4010526" y="2528064"/>
            <a:ext cx="5133473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158207" y="2528064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Søndag 23.juni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4114800" y="2712986"/>
            <a:ext cx="4851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Aktivitetsdag 1</a:t>
            </a:r>
          </a:p>
        </p:txBody>
      </p:sp>
      <p:sp>
        <p:nvSpPr>
          <p:cNvPr id="2" name="Rektangel 1"/>
          <p:cNvSpPr/>
          <p:nvPr/>
        </p:nvSpPr>
        <p:spPr>
          <a:xfrm>
            <a:off x="4114800" y="3330012"/>
            <a:ext cx="4572000" cy="29700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1100" b="1" dirty="0"/>
              <a:t>Dagsrytme</a:t>
            </a:r>
            <a:r>
              <a:rPr lang="nb-NO" sz="1100" dirty="0"/>
              <a:t> / </a:t>
            </a:r>
            <a:r>
              <a:rPr lang="nb-NO" sz="1100" b="1" dirty="0"/>
              <a:t>Aktiviteter</a:t>
            </a:r>
            <a:endParaRPr lang="nb-NO" sz="1100" dirty="0"/>
          </a:p>
          <a:p>
            <a:r>
              <a:rPr lang="nb-NO" sz="1100" dirty="0"/>
              <a:t>Dagsprogram aktivitet: Start </a:t>
            </a:r>
            <a:r>
              <a:rPr lang="nb-NO" sz="1100" dirty="0" err="1"/>
              <a:t>kl</a:t>
            </a:r>
            <a:r>
              <a:rPr lang="nb-NO" sz="1100" dirty="0"/>
              <a:t> 10 og slutt </a:t>
            </a:r>
            <a:r>
              <a:rPr lang="nb-NO" sz="1100" dirty="0" err="1"/>
              <a:t>kl</a:t>
            </a:r>
            <a:r>
              <a:rPr lang="nb-NO" sz="1100" dirty="0"/>
              <a:t> 17. Eks 10-13 og 14-17.</a:t>
            </a:r>
          </a:p>
          <a:p>
            <a:r>
              <a:rPr lang="nb-NO" sz="1100" dirty="0"/>
              <a:t>Vi må ha/trenger enten heldagsaktivitet eller halvdagsaktivitet. </a:t>
            </a:r>
          </a:p>
          <a:p>
            <a:r>
              <a:rPr lang="nb-NO" sz="1100" dirty="0"/>
              <a:t>Må spesifisere enten at de tar med matpakke, eller at aktiviteten inneholder mat.</a:t>
            </a:r>
          </a:p>
          <a:p>
            <a:r>
              <a:rPr lang="nb-NO" sz="1100" dirty="0"/>
              <a:t>4 kvelder hvor vi må ha "noe", frie aktiviteter ++.</a:t>
            </a:r>
          </a:p>
          <a:p>
            <a:r>
              <a:rPr lang="nb-NO" sz="1100" dirty="0" err="1"/>
              <a:t>Dagsaktiviteter</a:t>
            </a:r>
            <a:r>
              <a:rPr lang="nb-NO" sz="1100" dirty="0"/>
              <a:t> blir obligatoriske, kveldsaktiviteter er frivillige</a:t>
            </a:r>
          </a:p>
          <a:p>
            <a:r>
              <a:rPr lang="nb-NO" sz="1100" dirty="0"/>
              <a:t>Vi får 3 dager hvor vi må ha aktiviteter. Enten 3 heldags-økter eller 6 halvdags-økter  . Vi må melde inn antall det er plass til per økt.  </a:t>
            </a:r>
          </a:p>
          <a:p>
            <a:r>
              <a:rPr lang="nb-NO" sz="1100" dirty="0"/>
              <a:t>Bør være lederne som driver aktiviteten, speiderne er på aktiviteter.  </a:t>
            </a:r>
          </a:p>
          <a:p>
            <a:r>
              <a:rPr lang="nb-NO" sz="1100" dirty="0"/>
              <a:t>Melde inn </a:t>
            </a:r>
            <a:r>
              <a:rPr lang="nb-NO" sz="1100" dirty="0" err="1"/>
              <a:t>evt</a:t>
            </a:r>
            <a:r>
              <a:rPr lang="nb-NO" sz="1100" dirty="0"/>
              <a:t> kostnader til aktiviteter til leirkomite så man får det i budsjettet. </a:t>
            </a:r>
          </a:p>
          <a:p>
            <a:r>
              <a:rPr lang="nb-NO" sz="1100" dirty="0"/>
              <a:t>Deltakelse på aktiviteter blir </a:t>
            </a:r>
            <a:r>
              <a:rPr lang="nb-NO" sz="1100" dirty="0" err="1"/>
              <a:t>patruljevis</a:t>
            </a:r>
            <a:r>
              <a:rPr lang="nb-NO" sz="1100" dirty="0"/>
              <a:t>. Blir fordel av Ivar Anton. </a:t>
            </a:r>
          </a:p>
          <a:p>
            <a:r>
              <a:rPr lang="nb-NO" sz="1100" dirty="0"/>
              <a:t>Frist </a:t>
            </a:r>
            <a:r>
              <a:rPr lang="nb-NO" sz="1100" dirty="0" smtClean="0"/>
              <a:t>for innmelding av aktiviteter</a:t>
            </a:r>
            <a:r>
              <a:rPr lang="nb-NO" sz="1100" dirty="0"/>
              <a:t>: 15. mars </a:t>
            </a:r>
            <a:endParaRPr lang="nb-NO" sz="1100" dirty="0" smtClean="0"/>
          </a:p>
          <a:p>
            <a:r>
              <a:rPr lang="nb-NO" sz="1100" dirty="0" smtClean="0"/>
              <a:t>- Eget skjema for utfylling blir sendt ut rundt 1.mars.</a:t>
            </a:r>
            <a:endParaRPr lang="nb-NO" sz="1100" dirty="0"/>
          </a:p>
          <a:p>
            <a:r>
              <a:rPr lang="nb-NO" sz="1100" dirty="0"/>
              <a:t>Hver gruppe bør stille med </a:t>
            </a:r>
            <a:r>
              <a:rPr lang="nb-NO" sz="1100" dirty="0" err="1" smtClean="0"/>
              <a:t>c.a</a:t>
            </a:r>
            <a:r>
              <a:rPr lang="nb-NO" sz="1100" dirty="0" smtClean="0"/>
              <a:t> </a:t>
            </a:r>
            <a:r>
              <a:rPr lang="nb-NO" sz="1100" dirty="0"/>
              <a:t>like mange aktivitetsplasser som de stiller med speidere</a:t>
            </a:r>
          </a:p>
        </p:txBody>
      </p:sp>
      <p:pic>
        <p:nvPicPr>
          <p:cNvPr id="8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de 10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33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4010526" y="2528064"/>
            <a:ext cx="5133473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158207" y="2693928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Mandag 24.juni</a:t>
            </a:r>
          </a:p>
        </p:txBody>
      </p:sp>
      <p:sp>
        <p:nvSpPr>
          <p:cNvPr id="2" name="Rektangel 1"/>
          <p:cNvSpPr/>
          <p:nvPr/>
        </p:nvSpPr>
        <p:spPr>
          <a:xfrm>
            <a:off x="4442327" y="2875001"/>
            <a:ext cx="30676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dirty="0"/>
              <a:t>Aktivitetsdag </a:t>
            </a:r>
            <a:r>
              <a:rPr lang="nb-NO" sz="2800" dirty="0" smtClean="0"/>
              <a:t>2</a:t>
            </a:r>
            <a:endParaRPr lang="nb-NO" sz="2800" dirty="0"/>
          </a:p>
        </p:txBody>
      </p:sp>
      <p:pic>
        <p:nvPicPr>
          <p:cNvPr id="7" name="Google Shape;11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e 7" descr="Vesterlen-kretsleiermerke-20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93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4010526" y="2528064"/>
            <a:ext cx="5133473" cy="432993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158207" y="2693928"/>
            <a:ext cx="3499393" cy="6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 smtClean="0"/>
              <a:t>Tirsdag 25.juni</a:t>
            </a:r>
          </a:p>
        </p:txBody>
      </p:sp>
      <p:sp>
        <p:nvSpPr>
          <p:cNvPr id="12" name="TekstSylinder 11"/>
          <p:cNvSpPr txBox="1"/>
          <p:nvPr/>
        </p:nvSpPr>
        <p:spPr>
          <a:xfrm>
            <a:off x="4114800" y="2803994"/>
            <a:ext cx="4851399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Haik</a:t>
            </a:r>
            <a:r>
              <a:rPr lang="nb-NO" sz="1100" dirty="0" smtClean="0"/>
              <a:t> (dag kan bli flyttet </a:t>
            </a:r>
            <a:r>
              <a:rPr lang="nb-NO" sz="1100" dirty="0" err="1" smtClean="0"/>
              <a:t>p.g.a.</a:t>
            </a:r>
            <a:r>
              <a:rPr lang="nb-NO" sz="1100" dirty="0" smtClean="0"/>
              <a:t> Været)</a:t>
            </a:r>
          </a:p>
          <a:p>
            <a:endParaRPr lang="nb-NO" sz="1100" dirty="0"/>
          </a:p>
          <a:p>
            <a:r>
              <a:rPr lang="nb-NO" sz="1100" dirty="0" smtClean="0"/>
              <a:t>Tirsdag drar patruljene ut på haik. Husk utstyr som kartmapper, stormkjøkken og </a:t>
            </a:r>
            <a:r>
              <a:rPr lang="nb-NO" sz="1100" dirty="0" err="1" smtClean="0"/>
              <a:t>tarp</a:t>
            </a:r>
            <a:r>
              <a:rPr lang="nb-NO" sz="1100" dirty="0" smtClean="0"/>
              <a:t>. Hvem som skal gå hvilke ruter avklares i løpet av søndag på leiren. Patruljer som har egne forslag til haikeruter kan sende disse inn til </a:t>
            </a:r>
            <a:r>
              <a:rPr lang="nb-NO" sz="1100" dirty="0" smtClean="0">
                <a:hlinkClick r:id="rId2"/>
              </a:rPr>
              <a:t>post@vesterlen.no</a:t>
            </a:r>
            <a:r>
              <a:rPr lang="nb-NO" sz="1100" dirty="0" smtClean="0"/>
              <a:t> før leiren</a:t>
            </a:r>
          </a:p>
          <a:p>
            <a:endParaRPr lang="nb-NO" sz="1100" dirty="0"/>
          </a:p>
          <a:p>
            <a:r>
              <a:rPr lang="nb-NO" sz="1100" dirty="0" smtClean="0"/>
              <a:t>Når speiderne er på tur kan vi utfordre gruppens ledere til og invitere hverandre på middag?</a:t>
            </a:r>
          </a:p>
          <a:p>
            <a:endParaRPr lang="nb-NO" sz="1100" dirty="0"/>
          </a:p>
        </p:txBody>
      </p:sp>
      <p:pic>
        <p:nvPicPr>
          <p:cNvPr id="7" name="Google Shape;11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72604" y="1337733"/>
            <a:ext cx="1222664" cy="1122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e 7" descr="Vesterlen-kretsleiermerke-201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72" y="1153762"/>
            <a:ext cx="1255031" cy="111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Standardtema.thmx</Template>
  <TotalTime>16759</TotalTime>
  <Words>2048</Words>
  <Application>Microsoft Macintosh PowerPoint</Application>
  <PresentationFormat>Skjermfremvisning (4:3)</PresentationFormat>
  <Paragraphs>306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7" baseType="lpstr">
      <vt:lpstr>Standardtema</vt:lpstr>
      <vt:lpstr>Infopakke pr.18.mai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Autograf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 med på kretsleir!</dc:title>
  <dc:creator>Tone Grete Gundersen</dc:creator>
  <cp:lastModifiedBy>Ivar Anton Nøttestad</cp:lastModifiedBy>
  <cp:revision>118</cp:revision>
  <cp:lastPrinted>2019-05-27T08:13:25Z</cp:lastPrinted>
  <dcterms:created xsi:type="dcterms:W3CDTF">2014-10-14T07:03:19Z</dcterms:created>
  <dcterms:modified xsi:type="dcterms:W3CDTF">2019-05-27T08:57:44Z</dcterms:modified>
</cp:coreProperties>
</file>